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Montserrat SemiBold"/>
      <p:regular r:id="rId56"/>
      <p:bold r:id="rId57"/>
      <p:italic r:id="rId58"/>
      <p:boldItalic r:id="rId59"/>
    </p:embeddedFont>
    <p:embeddedFont>
      <p:font typeface="Roboto"/>
      <p:regular r:id="rId60"/>
      <p:bold r:id="rId61"/>
      <p:italic r:id="rId62"/>
      <p:boldItalic r:id="rId63"/>
    </p:embeddedFont>
    <p:embeddedFont>
      <p:font typeface="Montserrat"/>
      <p:regular r:id="rId64"/>
      <p:bold r:id="rId65"/>
      <p:italic r:id="rId66"/>
      <p:boldItalic r:id="rId67"/>
    </p:embeddedFont>
    <p:embeddedFont>
      <p:font typeface="Montserrat Medium"/>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6.xml"/><Relationship Id="rId75" Type="http://schemas.openxmlformats.org/officeDocument/2006/relationships/font" Target="fonts/OpenSans-boldItalic.fntdata"/><Relationship Id="rId30" Type="http://schemas.openxmlformats.org/officeDocument/2006/relationships/slide" Target="slides/slide25.xml"/><Relationship Id="rId74" Type="http://schemas.openxmlformats.org/officeDocument/2006/relationships/font" Target="fonts/OpenSans-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Medium-boldItalic.fntdata"/><Relationship Id="rId70" Type="http://schemas.openxmlformats.org/officeDocument/2006/relationships/font" Target="fonts/MontserratMedium-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Montserrat-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Montserrat-italic.fntdata"/><Relationship Id="rId21" Type="http://schemas.openxmlformats.org/officeDocument/2006/relationships/slide" Target="slides/slide16.xml"/><Relationship Id="rId65" Type="http://schemas.openxmlformats.org/officeDocument/2006/relationships/font" Target="fonts/Montserrat-bold.fntdata"/><Relationship Id="rId24" Type="http://schemas.openxmlformats.org/officeDocument/2006/relationships/slide" Target="slides/slide19.xml"/><Relationship Id="rId68" Type="http://schemas.openxmlformats.org/officeDocument/2006/relationships/font" Target="fonts/MontserratMedium-regular.fntdata"/><Relationship Id="rId23" Type="http://schemas.openxmlformats.org/officeDocument/2006/relationships/slide" Target="slides/slide18.xml"/><Relationship Id="rId67" Type="http://schemas.openxmlformats.org/officeDocument/2006/relationships/font" Target="fonts/Montserrat-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SemiBold-bold.fntdata"/><Relationship Id="rId12" Type="http://schemas.openxmlformats.org/officeDocument/2006/relationships/slide" Target="slides/slide7.xml"/><Relationship Id="rId56" Type="http://schemas.openxmlformats.org/officeDocument/2006/relationships/font" Target="fonts/MontserratSemiBold-regular.fntdata"/><Relationship Id="rId15" Type="http://schemas.openxmlformats.org/officeDocument/2006/relationships/slide" Target="slides/slide10.xml"/><Relationship Id="rId59" Type="http://schemas.openxmlformats.org/officeDocument/2006/relationships/font" Target="fonts/MontserratSemiBold-boldItalic.fntdata"/><Relationship Id="rId14" Type="http://schemas.openxmlformats.org/officeDocument/2006/relationships/slide" Target="slides/slide9.xml"/><Relationship Id="rId58" Type="http://schemas.openxmlformats.org/officeDocument/2006/relationships/font" Target="fonts/Montserrat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aisummer.com/receptive-fiel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dataseries/basic-overview-of-convolutional-neural-network-cnn-4fcc7dbb4f17#:~:text=The%20activation%20function%20is%20a,neuron%20would%20fire%20or%20not.&amp;text=We%20have%20different%20types%20of,Rectified%20Linear%20Unit%20(ReLU)"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softmax-activation-function-how-it-actually-works-d292d335bd78"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alyticsindiamag.com/guide-to-different-padding-methods-for-cnn-models/"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8-4-00xhSqYLPV2bEPDgJNpXDVmvhyJ4?authuser=1#scrollTo=WcUTyDOPKucd"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8-4-00xhSqYLPV2bEPDgJNpXDVmvhyJ4?authuser=1#scrollTo=WcUTyDOPKuc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github/tensorflow/docs/blob/master/site/en/tutorials/images/classification.ipynb#scrollTo=dC40sRITBSsQ"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a35e0f21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5a35e0f21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e15978a7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e15978a7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5e15978a7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5e15978a7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a511064d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5a511064d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5a511064d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5a511064d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Medical imaging: registering pre-operative and intra-operative imagery or performing</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Warehouse logistics: autonomous package delivery and pallet-carrying “drives”</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Optical character recognition (OCR): reading handwritten postal codes on letters</a:t>
            </a:r>
            <a:endParaRPr i="1" sz="1200">
              <a:solidFill>
                <a:schemeClr val="dk1"/>
              </a:solidFill>
            </a:endParaRPr>
          </a:p>
          <a:p>
            <a:pPr indent="0" lvl="0" marL="0" rtl="0" algn="l">
              <a:spcBef>
                <a:spcPts val="0"/>
              </a:spcBef>
              <a:spcAft>
                <a:spcPts val="0"/>
              </a:spcAft>
              <a:buNone/>
            </a:pPr>
            <a:r>
              <a:rPr lang="en"/>
              <a:t>Last one: define crack item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a511064d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a511064d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image stitching: merging different views</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exposure bracketing: merging different exposures</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morphing:</a:t>
            </a:r>
            <a:r>
              <a:rPr lang="en" sz="1200">
                <a:solidFill>
                  <a:schemeClr val="dk1"/>
                </a:solidFill>
              </a:rPr>
              <a:t> </a:t>
            </a:r>
            <a:r>
              <a:rPr i="1" lang="en" sz="1200">
                <a:solidFill>
                  <a:schemeClr val="dk1"/>
                </a:solidFill>
              </a:rPr>
              <a:t>blending between two photographs</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Smartphone</a:t>
            </a:r>
            <a:r>
              <a:rPr lang="en" sz="1200">
                <a:solidFill>
                  <a:schemeClr val="dk1"/>
                </a:solidFill>
              </a:rPr>
              <a:t> </a:t>
            </a:r>
            <a:r>
              <a:rPr i="1" lang="en" sz="1200">
                <a:solidFill>
                  <a:schemeClr val="dk1"/>
                </a:solidFill>
              </a:rPr>
              <a:t>augmented reality showing real-time depth occlusion effects</a:t>
            </a:r>
            <a:endParaRPr i="1"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a511064d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a511064d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for image processing, cv to increase diversity and amount of training data by applying random transformation.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5a511064dc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5a511064dc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a511064dc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5a511064dc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a511064d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5a511064d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555555"/>
                </a:solidFill>
              </a:rPr>
              <a:t>Deep Learning</a:t>
            </a:r>
            <a:r>
              <a:rPr lang="en" sz="1200">
                <a:solidFill>
                  <a:srgbClr val="555555"/>
                </a:solidFill>
              </a:rPr>
              <a:t> is a subfield of machine learning concerned with algorithms inspired by the structure and function of the brain. </a:t>
            </a:r>
            <a:endParaRPr sz="1200">
              <a:solidFill>
                <a:srgbClr val="555555"/>
              </a:solidFill>
            </a:endParaRPr>
          </a:p>
          <a:p>
            <a:pPr indent="0" lvl="0" marL="0" rtl="0" algn="l">
              <a:lnSpc>
                <a:spcPct val="115000"/>
              </a:lnSpc>
              <a:spcBef>
                <a:spcPts val="0"/>
              </a:spcBef>
              <a:spcAft>
                <a:spcPts val="0"/>
              </a:spcAft>
              <a:buNone/>
            </a:pPr>
            <a:r>
              <a:rPr lang="en" sz="1200">
                <a:solidFill>
                  <a:schemeClr val="dk1"/>
                </a:solidFill>
              </a:rPr>
              <a:t>Geofrey Hinton, he is known as god father of deep learning and he did research on DL in 80s and hv public lot of paper in DL and he work as google and u can check his video explaining, pretty well.</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And the idea behind DL is to look at the human brain and this a little bit of neuroscience coming up and what is trying to do is to mimic how the human brain operates. Well because human brain seems to be one of the most powerful tools on this planet for learning, apapting skills and applying them. And if computers could copy that, then we could leverage what natural selection has already decided</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As you see this is the neurons and this have like a body, branches and have like tails and so on, and u see they hv nucleus in side them and that’s basically what a neuron looks like in the human brain &amp; there are 100 billion neurons in the human brain and each neuron is connected as a thousand of its neighbour</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Well then we create an artificial structure call ANN where we have nodes or neurons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55555"/>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a511064d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a511064d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And we hv some neurons for input values so these are values that you know abt certain situation. So, for instance, you’re modelling sth, you want to predict sth, u are going to hv some input, sth to start your predictinons off. Then that’s called the input layer</a:t>
            </a:r>
            <a:endParaRPr sz="1200">
              <a:solidFill>
                <a:schemeClr val="dk1"/>
              </a:solidFill>
            </a:endParaRPr>
          </a:p>
          <a:p>
            <a:pPr indent="0" lvl="0" marL="0" rtl="0" algn="l">
              <a:lnSpc>
                <a:spcPct val="115000"/>
              </a:lnSpc>
              <a:spcBef>
                <a:spcPts val="0"/>
              </a:spcBef>
              <a:spcAft>
                <a:spcPts val="0"/>
              </a:spcAft>
              <a:buNone/>
            </a:pPr>
            <a:r>
              <a:t/>
            </a:r>
            <a:endParaRPr sz="1200">
              <a:solidFill>
                <a:srgbClr val="202124"/>
              </a:solidFill>
            </a:endParaRPr>
          </a:p>
          <a:p>
            <a:pPr indent="0" lvl="0" marL="0" rtl="0" algn="l">
              <a:lnSpc>
                <a:spcPct val="115000"/>
              </a:lnSpc>
              <a:spcBef>
                <a:spcPts val="0"/>
              </a:spcBef>
              <a:spcAft>
                <a:spcPts val="0"/>
              </a:spcAft>
              <a:buNone/>
            </a:pPr>
            <a:r>
              <a:rPr lang="en" sz="1200">
                <a:solidFill>
                  <a:schemeClr val="dk1"/>
                </a:solidFill>
              </a:rPr>
              <a:t>Then u hv the o/p, that’s the value that you want to predict or whether it’s surprise whether it’s somebody going to leave the bank or stay in the bank is this a fraudulent transaction or real and so on and that’s going to be an o/p layer. O/p can be continuos (price)</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Binary (yes/no)</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Categorical. And 1 thing to rmb is that your o/p valye won’t be j one. It’ll be several o/p values because these will be dummt variables which will representing your categories and that’s how u get out of the ann</a:t>
            </a:r>
            <a:endParaRPr sz="1200">
              <a:solidFill>
                <a:schemeClr val="dk1"/>
              </a:solidFill>
            </a:endParaRPr>
          </a:p>
          <a:p>
            <a:pPr indent="0" lvl="0" marL="0" rtl="0" algn="l">
              <a:lnSpc>
                <a:spcPct val="115000"/>
              </a:lnSpc>
              <a:spcBef>
                <a:spcPts val="0"/>
              </a:spcBef>
              <a:spcAft>
                <a:spcPts val="0"/>
              </a:spcAft>
              <a:buNone/>
            </a:pPr>
            <a:r>
              <a:t/>
            </a:r>
            <a:endParaRPr sz="1200">
              <a:solidFill>
                <a:srgbClr val="202124"/>
              </a:solidFill>
            </a:endParaRPr>
          </a:p>
          <a:p>
            <a:pPr indent="0" lvl="0" marL="0" rtl="0" algn="l">
              <a:lnSpc>
                <a:spcPct val="115000"/>
              </a:lnSpc>
              <a:spcBef>
                <a:spcPts val="0"/>
              </a:spcBef>
              <a:spcAft>
                <a:spcPts val="0"/>
              </a:spcAft>
              <a:buNone/>
            </a:pPr>
            <a:r>
              <a:rPr lang="en" sz="1200">
                <a:solidFill>
                  <a:schemeClr val="dk1"/>
                </a:solidFill>
              </a:rPr>
              <a:t>And between we’re going to hv a hidden layer. As you see in your brain, u hv so many neurons and so some information is coming in thru your eyes, ears and nose, basically your senses. And then its not going right away to the o/p where u hv. The result is going thru all of these billions and billion of neuron before it gets to the o/p and this is the whole concept behind it that we’re going to model the brain so we need those hidden layers that are before the o/p. so the i/p layers, neuron connected to the hidden layer neurons and the hidden layer of neurons that connected to o/p value and this is pretty cool but where is the deep learning here? well it’s further and not just 1 hidden layers but lots and lots of hidden layers and then we connect everything, just like a human brain. We connect everything, interconnected everything. And that’s how the i/p values are processed thru all these hidden layers, j like in human brain</a:t>
            </a:r>
            <a:endParaRPr sz="1200">
              <a:solidFill>
                <a:schemeClr val="dk1"/>
              </a:solidFill>
            </a:endParaRPr>
          </a:p>
          <a:p>
            <a:pPr indent="0" lvl="0" marL="0" rtl="0" algn="l">
              <a:lnSpc>
                <a:spcPct val="115000"/>
              </a:lnSpc>
              <a:spcBef>
                <a:spcPts val="0"/>
              </a:spcBef>
              <a:spcAft>
                <a:spcPts val="0"/>
              </a:spcAft>
              <a:buNone/>
            </a:pPr>
            <a:r>
              <a:rPr lang="en" sz="1200">
                <a:solidFill>
                  <a:srgbClr val="202124"/>
                </a:solidFill>
                <a:highlight>
                  <a:srgbClr val="FFFFFF"/>
                </a:highlight>
              </a:rPr>
              <a:t>Deep learning is a class of machine learning algorithms that </a:t>
            </a:r>
            <a:r>
              <a:rPr b="1" lang="en" sz="1200">
                <a:solidFill>
                  <a:srgbClr val="202124"/>
                </a:solidFill>
                <a:highlight>
                  <a:srgbClr val="FFFFFF"/>
                </a:highlight>
              </a:rPr>
              <a:t>uses multiple layers to progressively extract higher-level features from the raw input</a:t>
            </a:r>
            <a:r>
              <a:rPr lang="en" sz="1200">
                <a:solidFill>
                  <a:srgbClr val="202124"/>
                </a:solidFill>
                <a:highlight>
                  <a:srgbClr val="FFFFFF"/>
                </a:highlight>
              </a:rPr>
              <a:t>. For example, in image processing, lower layers may identify edges, while higher layers may identify the concepts relevant to a human such as digits or letters or faces.</a:t>
            </a:r>
            <a:endParaRPr sz="1200">
              <a:solidFill>
                <a:schemeClr val="dk1"/>
              </a:solidFill>
            </a:endParaRPr>
          </a:p>
          <a:p>
            <a:pPr indent="0" lvl="0" marL="0" rtl="0" algn="l">
              <a:lnSpc>
                <a:spcPct val="115000"/>
              </a:lnSpc>
              <a:spcBef>
                <a:spcPts val="0"/>
              </a:spcBef>
              <a:spcAft>
                <a:spcPts val="0"/>
              </a:spcAft>
              <a:buNone/>
            </a:pPr>
            <a:r>
              <a:t/>
            </a:r>
            <a:endParaRPr sz="1200">
              <a:solidFill>
                <a:srgbClr val="202124"/>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5a511064dc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5a511064dc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5a511064dc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5a511064dc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next thing I want to talk abt is that here sunapese get assigned weights. In short, weights are crucial to ann function because the weights are how NN learn. By adjusting the weights, the nn decides in every single case what single signal is important, or not to a certain neuron. What signal gets pass along and not pass along. And they are the things that are adjusted thru the process of learning. When u are training ANN u are basically adjusting all of the weights and all of the sign up across this whole neural network. And this is where gradient descent and back propagation come into play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And now go to the neurons. So signal will go thru neuron and what happen. And first is that all these values that’s getting gets added up. So it take added the weighted sum of all input values. Very simple. Just add up, multiply by the weight and add them up and applies an activation function. And then from that the neuron understand and pass on a signal. But base on the function, the neuron will either pass on a signal or it wont pass on the signal.</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step 3, the neuron passes on that signal to the next neuron down the line and to the activation function. (which hv 4 types and in cnn wwe would use Rectifier function, and this also one of the most used function in ann.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additional Reading: Deep sparse rectifier neural network by Xavier Glorot check out this paper and there u will find out exactly why rectifier function is such a valuable function. However, for now u don’t really need to know all of those things. For now we sill start applying them and when u feel comfortable w the practical side of things, then u can go and refer to this and will be able to soak in that knowledge much quicker and make much more sense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a511064dc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5a511064dc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And what we going to do w cnn is interesting coz u’ll find that the way computers are going to be processing images is going to be extremely similar to the way our brain processing or even taking over artificial neural networks so a massive increase and is going to keep going that way</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a511064d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a511064d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To understand this, you can ask yourself a couple of simple questions: </a:t>
            </a:r>
            <a:r>
              <a:rPr lang="en" sz="1400">
                <a:solidFill>
                  <a:schemeClr val="dk1"/>
                </a:solidFill>
              </a:rPr>
              <a:t>where all the things happen such as like self driving cars, how do they recognize people on the road, how do you recognize stop signs and things like that, how does Facebook host able to tag images or people in images and not only just like remember previously years ago you had to tag people yourself then it would recognize faces. you had to add the names and now it just recognizes the faces and adds the names at the same time well.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And the answer to both questions would be: through the magic of convolutional neural networks that we will elaborate later</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a511064dc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a511064dc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Before getting into the details of this operation, you should first keep in mind that the way black &amp; white images are scanned differs in one major way from how colored images are. We're going to examine each of them separately, but first, let's look at the similarities.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rPr>
              <a:t>Both types of images are similar in the following respects:</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t>
            </a:r>
            <a:r>
              <a:rPr lang="en" sz="1200">
                <a:solidFill>
                  <a:srgbClr val="414549"/>
                </a:solidFill>
              </a:rPr>
              <a:t>Each pixel contains 8 bits (1 byte) of information.</a:t>
            </a:r>
            <a:endParaRPr sz="1200">
              <a:solidFill>
                <a:srgbClr val="414549"/>
              </a:solidFill>
            </a:endParaRPr>
          </a:p>
          <a:p>
            <a:pPr indent="0" lvl="0" marL="0" rtl="0" algn="l">
              <a:lnSpc>
                <a:spcPct val="115000"/>
              </a:lnSpc>
              <a:spcBef>
                <a:spcPts val="0"/>
              </a:spcBef>
              <a:spcAft>
                <a:spcPts val="0"/>
              </a:spcAft>
              <a:buNone/>
            </a:pPr>
            <a:r>
              <a:rPr lang="en" sz="1200">
                <a:solidFill>
                  <a:schemeClr val="dk1"/>
                </a:solidFill>
              </a:rPr>
              <a:t>•</a:t>
            </a:r>
            <a:r>
              <a:rPr lang="en" sz="1200">
                <a:solidFill>
                  <a:srgbClr val="414549"/>
                </a:solidFill>
              </a:rPr>
              <a:t>Colors are represented on a scale from 0 to 255. The reason for this is that bits are binary units, and since we have 8 of these per byte, a byte can have any of 256 (2^8) possible values. Since we count 0 as the first possible value, we can go up to 255.</a:t>
            </a:r>
            <a:endParaRPr sz="1200">
              <a:solidFill>
                <a:srgbClr val="414549"/>
              </a:solidFill>
            </a:endParaRPr>
          </a:p>
          <a:p>
            <a:pPr indent="0" lvl="0" marL="0" rtl="0" algn="l">
              <a:lnSpc>
                <a:spcPct val="115000"/>
              </a:lnSpc>
              <a:spcBef>
                <a:spcPts val="0"/>
              </a:spcBef>
              <a:spcAft>
                <a:spcPts val="0"/>
              </a:spcAft>
              <a:buNone/>
            </a:pPr>
            <a:r>
              <a:rPr lang="en" sz="1200">
                <a:solidFill>
                  <a:schemeClr val="dk1"/>
                </a:solidFill>
              </a:rPr>
              <a:t>•</a:t>
            </a:r>
            <a:r>
              <a:rPr lang="en" sz="1200">
                <a:solidFill>
                  <a:srgbClr val="414549"/>
                </a:solidFill>
              </a:rPr>
              <a:t>In this model, 0 is pitch black and 255 is pure white, and in between are the various (definitely more than 50!) shades of gray.</a:t>
            </a:r>
            <a:endParaRPr sz="1200">
              <a:solidFill>
                <a:srgbClr val="414549"/>
              </a:solidFill>
            </a:endParaRPr>
          </a:p>
          <a:p>
            <a:pPr indent="0" lvl="0" marL="0" rtl="0" algn="l">
              <a:lnSpc>
                <a:spcPct val="115000"/>
              </a:lnSpc>
              <a:spcBef>
                <a:spcPts val="0"/>
              </a:spcBef>
              <a:spcAft>
                <a:spcPts val="0"/>
              </a:spcAft>
              <a:buNone/>
            </a:pPr>
            <a:r>
              <a:rPr lang="en" sz="1200">
                <a:solidFill>
                  <a:schemeClr val="dk1"/>
                </a:solidFill>
              </a:rPr>
              <a:t>•</a:t>
            </a:r>
            <a:r>
              <a:rPr lang="en" sz="1200">
                <a:solidFill>
                  <a:srgbClr val="414549"/>
                </a:solidFill>
              </a:rPr>
              <a:t>The network does not actually learn colors. Since computers understand nothing but 1's and 0's, the colors' numerical values are represented to the network in binary terms.</a:t>
            </a:r>
            <a:endParaRPr sz="1200">
              <a:solidFill>
                <a:srgbClr val="414549"/>
              </a:solidFill>
            </a:endParaRPr>
          </a:p>
          <a:p>
            <a:pPr indent="0" lvl="0" marL="0" rtl="0" algn="l">
              <a:lnSpc>
                <a:spcPct val="115000"/>
              </a:lnSpc>
              <a:spcBef>
                <a:spcPts val="0"/>
              </a:spcBef>
              <a:spcAft>
                <a:spcPts val="0"/>
              </a:spcAft>
              <a:buNone/>
            </a:pPr>
            <a:r>
              <a:rPr lang="en" sz="1200">
                <a:solidFill>
                  <a:schemeClr val="dk1"/>
                </a:solidFill>
              </a:rPr>
              <a:t>Now let's delve into the major difference that we mentioned above.</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Black &amp; white images are two-dimensional, whereas colored images are three-dimensional. The difference this makes is in the value assigned to each pixel when presented to the neural network. In the case of two-dimensional black &amp; white images, each pixel is assigned one number between 0 and 255 to represent its shade.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On the other hand, each pixel inside a colored image is represented on three levels. Since any color is a combination of red, green, and blue at different levels of concentration, a single pixel in a colored image is assigned a separate value for each of these layers.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That means that the red layer is represented with a number between 0 and 255, and so are the blue and the green layers. They are then presented in an RGB format. For example, a "hot pink" pixel would be presented to the neural network as (255, 105, 180).</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5dff8ca16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5dff8ca16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CNN architecture you will normally find online, where they have graphical representations for each layer that exist within a CNN architecture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5dff8ca16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5dff8ca16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summarised version of the CNN architecture, which is the same as what I show you in the last slide</a:t>
            </a:r>
            <a:endParaRPr/>
          </a:p>
          <a:p>
            <a:pPr indent="0" lvl="0" marL="0" rtl="0" algn="l">
              <a:spcBef>
                <a:spcPts val="0"/>
              </a:spcBef>
              <a:spcAft>
                <a:spcPts val="0"/>
              </a:spcAft>
              <a:buNone/>
            </a:pPr>
            <a:r>
              <a:rPr lang="en"/>
              <a:t>-Input layer followed by convolution layer…….</a:t>
            </a:r>
            <a:endParaRPr/>
          </a:p>
          <a:p>
            <a:pPr indent="0" lvl="0" marL="0" rtl="0" algn="l">
              <a:spcBef>
                <a:spcPts val="0"/>
              </a:spcBef>
              <a:spcAft>
                <a:spcPts val="0"/>
              </a:spcAft>
              <a:buNone/>
            </a:pPr>
            <a:r>
              <a:rPr lang="en"/>
              <a:t>-I will explain each layer in depth and therefore by the time when I finish the softmax activation layer which is also the output layer, hopefully you will have a clear understanding on what CNN is and how CNN works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dff8ca16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dff8ca16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dff8ca16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dff8ca16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are a matrix of pixels with a given Width (W), Height (H), and Channel ©</a:t>
            </a:r>
            <a:endParaRPr/>
          </a:p>
          <a:p>
            <a:pPr indent="0" lvl="0" marL="0" rtl="0" algn="l">
              <a:spcBef>
                <a:spcPts val="0"/>
              </a:spcBef>
              <a:spcAft>
                <a:spcPts val="0"/>
              </a:spcAft>
              <a:buNone/>
            </a:pPr>
            <a:r>
              <a:rPr lang="en">
                <a:solidFill>
                  <a:schemeClr val="dk1"/>
                </a:solidFill>
              </a:rPr>
              <a:t>-Colored images are made up of 3 channels RGB</a:t>
            </a:r>
            <a:endParaRPr/>
          </a:p>
          <a:p>
            <a:pPr indent="0" lvl="0" marL="0" rtl="0" algn="l">
              <a:spcBef>
                <a:spcPts val="0"/>
              </a:spcBef>
              <a:spcAft>
                <a:spcPts val="0"/>
              </a:spcAft>
              <a:buNone/>
            </a:pPr>
            <a:r>
              <a:rPr lang="en"/>
              <a:t>-</a:t>
            </a:r>
            <a:r>
              <a:rPr lang="en"/>
              <a:t>Grayscale images are made up of 1 channel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dff8ca16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dff8ca16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5dff8ca16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5dff8ca16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23232"/>
                </a:solidFill>
                <a:highlight>
                  <a:srgbClr val="FFFFFF"/>
                </a:highlight>
              </a:rPr>
              <a:t>-Receptive field is a portion of space or spatial construct containing units that provide input to a set of units </a:t>
            </a:r>
            <a:r>
              <a:rPr lang="en">
                <a:solidFill>
                  <a:srgbClr val="323232"/>
                </a:solidFill>
                <a:highlight>
                  <a:srgbClr val="FFFFFF"/>
                </a:highlight>
              </a:rPr>
              <a:t>within</a:t>
            </a:r>
            <a:r>
              <a:rPr lang="en">
                <a:solidFill>
                  <a:srgbClr val="323232"/>
                </a:solidFill>
                <a:highlight>
                  <a:srgbClr val="FFFFFF"/>
                </a:highlight>
              </a:rPr>
              <a:t> a corresponding layer</a:t>
            </a:r>
            <a:endParaRPr>
              <a:solidFill>
                <a:srgbClr val="323232"/>
              </a:solidFill>
              <a:highlight>
                <a:srgbClr val="FFFFFF"/>
              </a:highlight>
            </a:endParaRPr>
          </a:p>
          <a:p>
            <a:pPr indent="0" lvl="0" marL="0" rtl="0" algn="l">
              <a:spcBef>
                <a:spcPts val="0"/>
              </a:spcBef>
              <a:spcAft>
                <a:spcPts val="0"/>
              </a:spcAft>
              <a:buNone/>
            </a:pPr>
            <a:r>
              <a:rPr lang="en">
                <a:solidFill>
                  <a:srgbClr val="323232"/>
                </a:solidFill>
                <a:highlight>
                  <a:srgbClr val="FFFFFF"/>
                </a:highlight>
              </a:rPr>
              <a:t>-</a:t>
            </a:r>
            <a:r>
              <a:rPr lang="en">
                <a:solidFill>
                  <a:srgbClr val="292929"/>
                </a:solidFill>
                <a:highlight>
                  <a:srgbClr val="FFFFFF"/>
                </a:highlight>
              </a:rPr>
              <a:t>The receptive field is defined by the filter size of a layer within a convolution neural network.</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-The receptive field is also an indication of the extent of the scope of input data a neuron or unit within a layer can be exposed to</a:t>
            </a:r>
            <a:endParaRPr>
              <a:solidFill>
                <a:srgbClr val="323232"/>
              </a:solidFill>
              <a:highlight>
                <a:srgbClr val="FFFFFF"/>
              </a:highlight>
            </a:endParaRPr>
          </a:p>
          <a:p>
            <a:pPr indent="0" lvl="0" marL="0" rtl="0" algn="l">
              <a:spcBef>
                <a:spcPts val="0"/>
              </a:spcBef>
              <a:spcAft>
                <a:spcPts val="0"/>
              </a:spcAft>
              <a:buNone/>
            </a:pPr>
            <a:r>
              <a:t/>
            </a:r>
            <a:endParaRPr sz="1200">
              <a:solidFill>
                <a:srgbClr val="323232"/>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
                <a:solidFill>
                  <a:srgbClr val="323232"/>
                </a:solidFill>
                <a:highlight>
                  <a:srgbClr val="FFFFFF"/>
                </a:highlight>
              </a:rPr>
              <a:t>-Kernel or filter is a filter </a:t>
            </a:r>
            <a:r>
              <a:rPr lang="en">
                <a:solidFill>
                  <a:srgbClr val="323232"/>
                </a:solidFill>
                <a:highlight>
                  <a:srgbClr val="FFFFFF"/>
                </a:highlight>
              </a:rPr>
              <a:t>that used to extract the features from the images</a:t>
            </a:r>
            <a:endParaRPr>
              <a:solidFill>
                <a:srgbClr val="323232"/>
              </a:solidFill>
              <a:highlight>
                <a:srgbClr val="FFFFFF"/>
              </a:highlight>
            </a:endParaRPr>
          </a:p>
          <a:p>
            <a:pPr indent="0" lvl="0" marL="0" rtl="0" algn="l">
              <a:spcBef>
                <a:spcPts val="0"/>
              </a:spcBef>
              <a:spcAft>
                <a:spcPts val="0"/>
              </a:spcAft>
              <a:buNone/>
            </a:pPr>
            <a:r>
              <a:rPr lang="en">
                <a:solidFill>
                  <a:srgbClr val="323232"/>
                </a:solidFill>
                <a:highlight>
                  <a:srgbClr val="FFFFFF"/>
                </a:highlight>
              </a:rPr>
              <a:t>-The kernel is a matrix that moves over the input data, performs the dot product with the sub-region of input data, and gets the output as the matrix of dot products.</a:t>
            </a:r>
            <a:endParaRPr>
              <a:solidFill>
                <a:srgbClr val="323232"/>
              </a:solidFill>
              <a:highlight>
                <a:srgbClr val="FFFFFF"/>
              </a:highlight>
            </a:endParaRPr>
          </a:p>
          <a:p>
            <a:pPr indent="0" lvl="0" marL="0" rtl="0" algn="l">
              <a:spcBef>
                <a:spcPts val="0"/>
              </a:spcBef>
              <a:spcAft>
                <a:spcPts val="0"/>
              </a:spcAft>
              <a:buNone/>
            </a:pPr>
            <a:r>
              <a:rPr lang="en">
                <a:solidFill>
                  <a:srgbClr val="323232"/>
                </a:solidFill>
                <a:highlight>
                  <a:srgbClr val="FFFFFF"/>
                </a:highlight>
              </a:rPr>
              <a:t>-When you are training the network, you’re trying to optimise the values of the kernel and the bias associated with it</a:t>
            </a:r>
            <a:endParaRPr>
              <a:solidFill>
                <a:srgbClr val="323232"/>
              </a:solidFill>
              <a:highlight>
                <a:srgbClr val="FFFFFF"/>
              </a:highlight>
            </a:endParaRPr>
          </a:p>
          <a:p>
            <a:pPr indent="0" lvl="0" marL="0" rtl="0" algn="l">
              <a:spcBef>
                <a:spcPts val="0"/>
              </a:spcBef>
              <a:spcAft>
                <a:spcPts val="0"/>
              </a:spcAft>
              <a:buNone/>
            </a:pPr>
            <a:r>
              <a:rPr lang="en">
                <a:solidFill>
                  <a:srgbClr val="323232"/>
                </a:solidFill>
                <a:highlight>
                  <a:srgbClr val="FFFFFF"/>
                </a:highlight>
              </a:rPr>
              <a:t>-Kernel sizes consists of</a:t>
            </a:r>
            <a:r>
              <a:rPr lang="en">
                <a:solidFill>
                  <a:schemeClr val="dk1"/>
                </a:solidFill>
                <a:highlight>
                  <a:srgbClr val="FFFFFF"/>
                </a:highlight>
              </a:rPr>
              <a:t> </a:t>
            </a:r>
            <a:r>
              <a:rPr lang="en">
                <a:solidFill>
                  <a:schemeClr val="dk1"/>
                </a:solidFill>
              </a:rPr>
              <a:t>1x1, 2x2, 3x3, 4x4 and 5x5 for </a:t>
            </a:r>
            <a:r>
              <a:rPr lang="en" u="sng">
                <a:solidFill>
                  <a:schemeClr val="dk1"/>
                </a:solidFill>
              </a:rPr>
              <a:t>2D Convolution</a:t>
            </a:r>
            <a:endParaRPr u="sng">
              <a:solidFill>
                <a:schemeClr val="dk1"/>
              </a:solidFill>
            </a:endParaRPr>
          </a:p>
          <a:p>
            <a:pPr indent="0" lvl="0" marL="0" rtl="0" algn="l">
              <a:spcBef>
                <a:spcPts val="0"/>
              </a:spcBef>
              <a:spcAft>
                <a:spcPts val="0"/>
              </a:spcAft>
              <a:buNone/>
            </a:pPr>
            <a:r>
              <a:t/>
            </a:r>
            <a:endParaRPr u="sng">
              <a:solidFill>
                <a:schemeClr val="dk1"/>
              </a:solidFill>
            </a:endParaRPr>
          </a:p>
          <a:p>
            <a:pPr indent="0" lvl="0" marL="0" rtl="0" algn="l">
              <a:spcBef>
                <a:spcPts val="0"/>
              </a:spcBef>
              <a:spcAft>
                <a:spcPts val="0"/>
              </a:spcAft>
              <a:buNone/>
            </a:pPr>
            <a:r>
              <a:rPr lang="en">
                <a:solidFill>
                  <a:schemeClr val="dk1"/>
                </a:solidFill>
              </a:rPr>
              <a:t>-Feature map/Activation map is generated by applying kernels/filters to the input image.</a:t>
            </a:r>
            <a:endParaRPr>
              <a:solidFill>
                <a:schemeClr val="dk1"/>
              </a:solidFill>
            </a:endParaRPr>
          </a:p>
          <a:p>
            <a:pPr indent="0" lvl="0" marL="0" rtl="0" algn="l">
              <a:spcBef>
                <a:spcPts val="0"/>
              </a:spcBef>
              <a:spcAft>
                <a:spcPts val="0"/>
              </a:spcAft>
              <a:buNone/>
            </a:pPr>
            <a:r>
              <a:rPr lang="en">
                <a:solidFill>
                  <a:schemeClr val="dk1"/>
                </a:solidFill>
              </a:rPr>
              <a:t>-Output of the dot product between the kernel and the sub-region of the input data</a:t>
            </a:r>
            <a:endParaRPr>
              <a:solidFill>
                <a:schemeClr val="dk1"/>
              </a:solidFill>
            </a:endParaRPr>
          </a:p>
          <a:p>
            <a:pPr indent="0" lvl="0" marL="0" rtl="0" algn="l">
              <a:spcBef>
                <a:spcPts val="0"/>
              </a:spcBef>
              <a:spcAft>
                <a:spcPts val="0"/>
              </a:spcAft>
              <a:buNone/>
            </a:pPr>
            <a:r>
              <a:t/>
            </a:r>
            <a:endParaRPr>
              <a:solidFill>
                <a:srgbClr val="323232"/>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5a511064dc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5a511064dc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5dff8ca16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5dff8ca16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-Green pixels are the image</a:t>
            </a:r>
            <a:endParaRPr/>
          </a:p>
          <a:p>
            <a:pPr indent="0" lvl="0" marL="0" rtl="0" algn="l">
              <a:spcBef>
                <a:spcPts val="0"/>
              </a:spcBef>
              <a:spcAft>
                <a:spcPts val="0"/>
              </a:spcAft>
              <a:buNone/>
            </a:pPr>
            <a:r>
              <a:rPr lang="en"/>
              <a:t>-Yellow pixels with small numbers at the corner are the kernel/filter</a:t>
            </a:r>
            <a:endParaRPr/>
          </a:p>
          <a:p>
            <a:pPr indent="0" lvl="0" marL="0" rtl="0" algn="l">
              <a:spcBef>
                <a:spcPts val="0"/>
              </a:spcBef>
              <a:spcAft>
                <a:spcPts val="0"/>
              </a:spcAft>
              <a:buNone/>
            </a:pPr>
            <a:r>
              <a:rPr lang="en"/>
              <a:t>-Pink pixels are the feature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-Convolution is the process of sliding a kernel/filter across the image</a:t>
            </a:r>
            <a:endParaRPr/>
          </a:p>
          <a:p>
            <a:pPr indent="0" lvl="0" marL="0" rtl="0" algn="l">
              <a:spcBef>
                <a:spcPts val="0"/>
              </a:spcBef>
              <a:spcAft>
                <a:spcPts val="0"/>
              </a:spcAft>
              <a:buClr>
                <a:schemeClr val="dk1"/>
              </a:buClr>
              <a:buSzPts val="1100"/>
              <a:buFont typeface="Arial"/>
              <a:buNone/>
            </a:pPr>
            <a:r>
              <a:rPr lang="en">
                <a:solidFill>
                  <a:schemeClr val="dk1"/>
                </a:solidFill>
              </a:rPr>
              <a:t>-Slide the kernel from left to right and from top to the bottom, then perform dot-product between the kernel and the sub-region of the input data</a:t>
            </a:r>
            <a:endParaRPr/>
          </a:p>
          <a:p>
            <a:pPr indent="0" lvl="0" marL="0" rtl="0" algn="l">
              <a:spcBef>
                <a:spcPts val="0"/>
              </a:spcBef>
              <a:spcAft>
                <a:spcPts val="0"/>
              </a:spcAft>
              <a:buNone/>
            </a:pPr>
            <a:r>
              <a:rPr lang="en"/>
              <a:t>-The kernel acts as a feature </a:t>
            </a:r>
            <a:r>
              <a:rPr lang="en"/>
              <a:t>detector</a:t>
            </a:r>
            <a:r>
              <a:rPr lang="en"/>
              <a:t> and outputs a feature map (convolved feature)</a:t>
            </a:r>
            <a:endParaRPr/>
          </a:p>
          <a:p>
            <a:pPr indent="0" lvl="0" marL="0" rtl="0" algn="l">
              <a:spcBef>
                <a:spcPts val="0"/>
              </a:spcBef>
              <a:spcAft>
                <a:spcPts val="0"/>
              </a:spcAft>
              <a:buNone/>
            </a:pPr>
            <a:r>
              <a:rPr lang="en">
                <a:solidFill>
                  <a:schemeClr val="dk1"/>
                </a:solidFill>
              </a:rPr>
              <a:t>-Calculation example</a:t>
            </a:r>
            <a:endParaRPr/>
          </a:p>
          <a:p>
            <a:pPr indent="0" lvl="0" marL="0" rtl="0" algn="l">
              <a:spcBef>
                <a:spcPts val="0"/>
              </a:spcBef>
              <a:spcAft>
                <a:spcPts val="0"/>
              </a:spcAft>
              <a:buNone/>
            </a:pPr>
            <a:r>
              <a:rPr lang="en"/>
              <a:t>-There is only one channel where only need to do dot product on that channel, </a:t>
            </a:r>
            <a:r>
              <a:rPr lang="en"/>
              <a:t>however for 3D image need to do dot product on the 3 channels then add up together, explain more in-depth in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-Parameter sharing on kernels result in a massive reduction in the number of parameters being produced</a:t>
            </a:r>
            <a:endParaRPr/>
          </a:p>
          <a:p>
            <a:pPr indent="0" lvl="0" marL="0" rtl="0" algn="l">
              <a:spcBef>
                <a:spcPts val="0"/>
              </a:spcBef>
              <a:spcAft>
                <a:spcPts val="0"/>
              </a:spcAft>
              <a:buNone/>
            </a:pPr>
            <a:r>
              <a:rPr lang="en"/>
              <a:t>-The parameters on the same kernel are the same, different kernel will have different parameters, which will see in the next slide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dff8ca16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5dff8ca16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image:</a:t>
            </a:r>
            <a:endParaRPr/>
          </a:p>
          <a:p>
            <a:pPr indent="0" lvl="0" marL="0" rtl="0" algn="l">
              <a:spcBef>
                <a:spcPts val="0"/>
              </a:spcBef>
              <a:spcAft>
                <a:spcPts val="0"/>
              </a:spcAft>
              <a:buNone/>
            </a:pPr>
            <a:r>
              <a:rPr lang="en"/>
              <a:t>-The most common case you would encounter, where the images contain 3 channels RGB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does this work?</a:t>
            </a:r>
            <a:endParaRPr/>
          </a:p>
          <a:p>
            <a:pPr indent="0" lvl="0" marL="0" rtl="0" algn="l">
              <a:spcBef>
                <a:spcPts val="0"/>
              </a:spcBef>
              <a:spcAft>
                <a:spcPts val="0"/>
              </a:spcAft>
              <a:buClr>
                <a:schemeClr val="dk1"/>
              </a:buClr>
              <a:buSzPts val="1100"/>
              <a:buFont typeface="Arial"/>
              <a:buNone/>
            </a:pPr>
            <a:r>
              <a:rPr lang="en">
                <a:solidFill>
                  <a:schemeClr val="dk1"/>
                </a:solidFill>
              </a:rPr>
              <a:t>-The colored and the moving pixels are the kernels</a:t>
            </a:r>
            <a:endParaRPr/>
          </a:p>
          <a:p>
            <a:pPr indent="0" lvl="0" marL="0" rtl="0" algn="l">
              <a:spcBef>
                <a:spcPts val="0"/>
              </a:spcBef>
              <a:spcAft>
                <a:spcPts val="0"/>
              </a:spcAft>
              <a:buNone/>
            </a:pPr>
            <a:r>
              <a:rPr lang="en">
                <a:solidFill>
                  <a:schemeClr val="dk1"/>
                </a:solidFill>
              </a:rPr>
              <a:t>-Depth of the kernel is set automatically to be equal to the input image depth, you only need to set the height and width of the kernel. What does it mean?</a:t>
            </a:r>
            <a:endParaRPr>
              <a:solidFill>
                <a:schemeClr val="dk1"/>
              </a:solidFill>
            </a:endParaRPr>
          </a:p>
          <a:p>
            <a:pPr indent="0" lvl="0" marL="0" rtl="0" algn="l">
              <a:spcBef>
                <a:spcPts val="0"/>
              </a:spcBef>
              <a:spcAft>
                <a:spcPts val="0"/>
              </a:spcAft>
              <a:buNone/>
            </a:pPr>
            <a:r>
              <a:rPr lang="en">
                <a:solidFill>
                  <a:schemeClr val="dk1"/>
                </a:solidFill>
              </a:rPr>
              <a:t>-In this case, we have one kernel sized 3x3. The depth is automatically set to 3 as there are 3 channels in the input image, where it will become shape of 3x3x3</a:t>
            </a:r>
            <a:endParaRPr/>
          </a:p>
          <a:p>
            <a:pPr indent="0" lvl="0" marL="0" rtl="0" algn="l">
              <a:spcBef>
                <a:spcPts val="0"/>
              </a:spcBef>
              <a:spcAft>
                <a:spcPts val="0"/>
              </a:spcAft>
              <a:buNone/>
            </a:pPr>
            <a:r>
              <a:rPr lang="en"/>
              <a:t>-Perform convolution operation on all 3 channels of the input image using 3 different kernels. Where each channel after the convolution operation will produce one output value. In this case, as we have 3 channels therefore producing 3 output values</a:t>
            </a:r>
            <a:endParaRPr/>
          </a:p>
          <a:p>
            <a:pPr indent="0" lvl="0" marL="0" rtl="0" algn="l">
              <a:spcBef>
                <a:spcPts val="0"/>
              </a:spcBef>
              <a:spcAft>
                <a:spcPts val="0"/>
              </a:spcAft>
              <a:buNone/>
            </a:pPr>
            <a:r>
              <a:rPr lang="en"/>
              <a:t>-Add up the output values and a bias to become the final value on the feature. This is how a convolution operation works on a 3 channel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t>
            </a:r>
            <a:r>
              <a:rPr lang="en"/>
              <a:t>understand</a:t>
            </a:r>
            <a:r>
              <a:rPr lang="en"/>
              <a:t> more on how convolution operation works, we can try looking at a coding example for image classification, then try to calculate how many parameters or weights are produced in a convolution layer</a:t>
            </a:r>
            <a:endParaRPr/>
          </a:p>
          <a:p>
            <a:pPr indent="0" lvl="0" marL="0" rtl="0" algn="l">
              <a:spcBef>
                <a:spcPts val="0"/>
              </a:spcBef>
              <a:spcAft>
                <a:spcPts val="0"/>
              </a:spcAft>
              <a:buNone/>
            </a:pPr>
            <a:r>
              <a:rPr lang="en"/>
              <a:t>-This is the Convolution Neural Network built using tensorflow library</a:t>
            </a:r>
            <a:endParaRPr/>
          </a:p>
          <a:p>
            <a:pPr indent="0" lvl="0" marL="0" rtl="0" algn="l">
              <a:spcBef>
                <a:spcPts val="0"/>
              </a:spcBef>
              <a:spcAft>
                <a:spcPts val="0"/>
              </a:spcAft>
              <a:buNone/>
            </a:pPr>
            <a:r>
              <a:rPr lang="en"/>
              <a:t>-Create a </a:t>
            </a:r>
            <a:r>
              <a:rPr lang="en"/>
              <a:t>convolution</a:t>
            </a:r>
            <a:r>
              <a:rPr lang="en"/>
              <a:t> layer with 32 kernels, size set to 2x2, notice that we never set the depth of the kernel as it will be automatically set to be equal to the input’s depth</a:t>
            </a:r>
            <a:endParaRPr/>
          </a:p>
          <a:p>
            <a:pPr indent="0" lvl="0" marL="0" rtl="0" algn="l">
              <a:spcBef>
                <a:spcPts val="0"/>
              </a:spcBef>
              <a:spcAft>
                <a:spcPts val="0"/>
              </a:spcAft>
              <a:buNone/>
            </a:pPr>
            <a:r>
              <a:rPr lang="en"/>
              <a:t>-In this case the depth is set to 3 as our input image has a shape of 3 channels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-multiply by 32 as we have 32 </a:t>
            </a:r>
            <a:r>
              <a:rPr lang="en"/>
              <a:t>different</a:t>
            </a:r>
            <a:r>
              <a:rPr lang="en"/>
              <a:t> kernels. What does this mean? This means that the same convolution operation is applied on the same image 32 times each with different layers</a:t>
            </a:r>
            <a:endParaRPr/>
          </a:p>
          <a:p>
            <a:pPr indent="0" lvl="0" marL="0" rtl="0" algn="l">
              <a:spcBef>
                <a:spcPts val="0"/>
              </a:spcBef>
              <a:spcAft>
                <a:spcPts val="0"/>
              </a:spcAft>
              <a:buNone/>
            </a:pPr>
            <a:r>
              <a:rPr lang="en"/>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5dff8ca16a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5dff8ca16a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https://theaisummer.com/receptive-field/</a:t>
            </a:r>
            <a:endParaRPr/>
          </a:p>
          <a:p>
            <a:pPr indent="0" lvl="0" marL="0" rtl="0" algn="l">
              <a:spcBef>
                <a:spcPts val="0"/>
              </a:spcBef>
              <a:spcAft>
                <a:spcPts val="0"/>
              </a:spcAft>
              <a:buNone/>
            </a:pPr>
            <a:r>
              <a:rPr lang="en"/>
              <a:t>-What’s the logic behind CNN? Why do we call the kernel a feature extractor that it is extracting the features in an object?</a:t>
            </a:r>
            <a:endParaRPr/>
          </a:p>
          <a:p>
            <a:pPr indent="0" lvl="0" marL="0" rtl="0" algn="l">
              <a:spcBef>
                <a:spcPts val="0"/>
              </a:spcBef>
              <a:spcAft>
                <a:spcPts val="0"/>
              </a:spcAft>
              <a:buNone/>
            </a:pPr>
            <a:r>
              <a:rPr lang="en"/>
              <a:t>-This is a common form of CNN architecture in which convolutional layers are stacked between ReLUs continuously before being passed through the pooling layer</a:t>
            </a:r>
            <a:endParaRPr/>
          </a:p>
          <a:p>
            <a:pPr indent="0" lvl="0" marL="0" rtl="0" algn="l">
              <a:spcBef>
                <a:spcPts val="0"/>
              </a:spcBef>
              <a:spcAft>
                <a:spcPts val="0"/>
              </a:spcAft>
              <a:buNone/>
            </a:pPr>
            <a:r>
              <a:rPr lang="en"/>
              <a:t>-When we zoom into the convolutional layers we see something like this, that the image undergo convolutional operation multiple times and downsample at every time</a:t>
            </a:r>
            <a:endParaRPr/>
          </a:p>
          <a:p>
            <a:pPr indent="0" lvl="0" marL="0" rtl="0" algn="l">
              <a:spcBef>
                <a:spcPts val="0"/>
              </a:spcBef>
              <a:spcAft>
                <a:spcPts val="0"/>
              </a:spcAft>
              <a:buNone/>
            </a:pPr>
            <a:r>
              <a:rPr lang="en"/>
              <a:t>-This is the image itself where it contains a digit, and this is the first conv layer, the receptive field size at this pixel here is 3x3</a:t>
            </a:r>
            <a:endParaRPr/>
          </a:p>
          <a:p>
            <a:pPr indent="0" lvl="0" marL="0" rtl="0" algn="l">
              <a:spcBef>
                <a:spcPts val="0"/>
              </a:spcBef>
              <a:spcAft>
                <a:spcPts val="0"/>
              </a:spcAft>
              <a:buNone/>
            </a:pPr>
            <a:r>
              <a:rPr lang="en"/>
              <a:t>-And how it works is that according to CNN the first layer extracts low-level features </a:t>
            </a:r>
            <a:r>
              <a:rPr lang="en"/>
              <a:t>like edges, lines and curves</a:t>
            </a:r>
            <a:endParaRPr/>
          </a:p>
          <a:p>
            <a:pPr indent="0" lvl="0" marL="0" rtl="0" algn="l">
              <a:spcBef>
                <a:spcPts val="0"/>
              </a:spcBef>
              <a:spcAft>
                <a:spcPts val="0"/>
              </a:spcAft>
              <a:buNone/>
            </a:pPr>
            <a:r>
              <a:rPr lang="en"/>
              <a:t>-Then the third layer of the subsequent layers extract higher level features like shapes, objects, etcs because according to CNN the region of the image within a higher layer are a results of the accumulated receptive fields of previous lower layers</a:t>
            </a:r>
            <a:endParaRPr/>
          </a:p>
          <a:p>
            <a:pPr indent="0" lvl="0" marL="0" rtl="0" algn="l">
              <a:spcBef>
                <a:spcPts val="0"/>
              </a:spcBef>
              <a:spcAft>
                <a:spcPts val="0"/>
              </a:spcAft>
              <a:buNone/>
            </a:pPr>
            <a:r>
              <a:rPr lang="en"/>
              <a:t>-As you can see in this 2nd conv layer at this pixel, the receptive field size is 5x5. Recall that receptive field size is the indication of the extent of the scope of the input image a unit within a layer can be exposed to. This means that this pixel right here is exposed to 5x5 pixels of the input image</a:t>
            </a:r>
            <a:endParaRPr/>
          </a:p>
          <a:p>
            <a:pPr indent="0" lvl="0" marL="0" rtl="0" algn="l">
              <a:spcBef>
                <a:spcPts val="0"/>
              </a:spcBef>
              <a:spcAft>
                <a:spcPts val="0"/>
              </a:spcAft>
              <a:buNone/>
            </a:pPr>
            <a:r>
              <a:rPr lang="en"/>
              <a:t>-So in our case trying to classify the digit 0, the 1st conv layer is probably extracting information such as edges, lines of the digit 0. And the subsequent layers are trying to extract the shape of the digit 0</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5dff8ca16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5dff8ca16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5dff8ca16a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5dff8ca16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https://medium.com/dataseries/basic-overview-of-convolutional-neural-network-cnn-4fcc7dbb4f17#:~:text=The%20activation%20function%20is%20a,neuron%20would%20fire%20or%20not.&amp;text=We%20have%20different%20types%20of,Rectified%20Linear%20Unit%20(ReLU)</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-Recall that activation function is nothing but just a function that is applied on the </a:t>
            </a:r>
            <a:r>
              <a:rPr lang="en"/>
              <a:t>neuron outputs</a:t>
            </a:r>
            <a:endParaRPr/>
          </a:p>
          <a:p>
            <a:pPr indent="0" lvl="0" marL="0" rtl="0" algn="l">
              <a:spcBef>
                <a:spcPts val="0"/>
              </a:spcBef>
              <a:spcAft>
                <a:spcPts val="0"/>
              </a:spcAft>
              <a:buNone/>
            </a:pPr>
            <a:r>
              <a:rPr lang="en"/>
              <a:t>-In CNN, the most common activation function that we apply after the convolution layer is the ReLU activation function</a:t>
            </a:r>
            <a:endParaRPr/>
          </a:p>
          <a:p>
            <a:pPr indent="0" lvl="0" marL="0" rtl="0" algn="l">
              <a:spcBef>
                <a:spcPts val="0"/>
              </a:spcBef>
              <a:spcAft>
                <a:spcPts val="0"/>
              </a:spcAft>
              <a:buNone/>
            </a:pPr>
            <a:r>
              <a:rPr lang="en"/>
              <a:t>-So what is ReLU?</a:t>
            </a:r>
            <a:endParaRPr/>
          </a:p>
          <a:p>
            <a:pPr indent="0" lvl="0" marL="0" rtl="0" algn="l">
              <a:spcBef>
                <a:spcPts val="0"/>
              </a:spcBef>
              <a:spcAft>
                <a:spcPts val="0"/>
              </a:spcAft>
              <a:buNone/>
            </a:pPr>
            <a:r>
              <a:rPr lang="en"/>
              <a:t>-ReLU converts all negative inputs to zero</a:t>
            </a:r>
            <a:endParaRPr/>
          </a:p>
          <a:p>
            <a:pPr indent="0" lvl="0" marL="0" rtl="0" algn="l">
              <a:spcBef>
                <a:spcPts val="0"/>
              </a:spcBef>
              <a:spcAft>
                <a:spcPts val="0"/>
              </a:spcAft>
              <a:buNone/>
            </a:pPr>
            <a:r>
              <a:rPr lang="en"/>
              <a:t>-Look at this graph over here, all the inputs z that are in negative values will change to 0 after ReLU, and the other +ve input values z will just remain the same</a:t>
            </a:r>
            <a:endParaRPr/>
          </a:p>
          <a:p>
            <a:pPr indent="0" lvl="0" marL="0" rtl="0" algn="l">
              <a:spcBef>
                <a:spcPts val="0"/>
              </a:spcBef>
              <a:spcAft>
                <a:spcPts val="0"/>
              </a:spcAft>
              <a:buNone/>
            </a:pPr>
            <a:r>
              <a:rPr lang="en"/>
              <a:t>-This is because ReLU is nothing but a function that is equal to the maximum between 0 and the the z value itself where the z value is positive</a:t>
            </a:r>
            <a:endParaRPr/>
          </a:p>
          <a:p>
            <a:pPr indent="0" lvl="0" marL="0" rtl="0" algn="l">
              <a:spcBef>
                <a:spcPts val="0"/>
              </a:spcBef>
              <a:spcAft>
                <a:spcPts val="0"/>
              </a:spcAft>
              <a:buNone/>
            </a:pPr>
            <a:r>
              <a:rPr lang="en"/>
              <a:t>-So ReLU is applied on the output or the feature map after the convolution operation on the element wise basis. This is the example</a:t>
            </a:r>
            <a:endParaRPr/>
          </a:p>
          <a:p>
            <a:pPr indent="0" lvl="0" marL="0" rtl="0" algn="l">
              <a:spcBef>
                <a:spcPts val="0"/>
              </a:spcBef>
              <a:spcAft>
                <a:spcPts val="0"/>
              </a:spcAft>
              <a:buNone/>
            </a:pPr>
            <a:r>
              <a:rPr lang="en"/>
              <a:t>-And you will probably ask why do we choose ReLU?</a:t>
            </a:r>
            <a:endParaRPr/>
          </a:p>
          <a:p>
            <a:pPr indent="0" lvl="0" marL="0" rtl="0" algn="l">
              <a:spcBef>
                <a:spcPts val="0"/>
              </a:spcBef>
              <a:spcAft>
                <a:spcPts val="0"/>
              </a:spcAft>
              <a:buNone/>
            </a:pPr>
            <a:r>
              <a:rPr lang="en"/>
              <a:t>-The reason we choose ReLU is because ReLU does not activate all neurons at the same time</a:t>
            </a:r>
            <a:endParaRPr/>
          </a:p>
          <a:p>
            <a:pPr indent="0" lvl="0" marL="0" rtl="0" algn="l">
              <a:spcBef>
                <a:spcPts val="0"/>
              </a:spcBef>
              <a:spcAft>
                <a:spcPts val="0"/>
              </a:spcAft>
              <a:buNone/>
            </a:pPr>
            <a:r>
              <a:rPr lang="en"/>
              <a:t>-This makes it very computational efficient as few neurons are activated per time. Hence ReLU converges faster than other functions like tanh and sigmoid activation functions</a:t>
            </a:r>
            <a:endParaRPr/>
          </a:p>
          <a:p>
            <a:pPr indent="0" lvl="0" marL="0" rtl="0" algn="l">
              <a:spcBef>
                <a:spcPts val="0"/>
              </a:spcBef>
              <a:spcAft>
                <a:spcPts val="0"/>
              </a:spcAft>
              <a:buNone/>
            </a:pPr>
            <a:r>
              <a:rPr lang="en"/>
              <a:t>-So what does this mean?</a:t>
            </a:r>
            <a:endParaRPr/>
          </a:p>
          <a:p>
            <a:pPr indent="0" lvl="0" marL="0" rtl="0" algn="l">
              <a:spcBef>
                <a:spcPts val="0"/>
              </a:spcBef>
              <a:spcAft>
                <a:spcPts val="0"/>
              </a:spcAft>
              <a:buNone/>
            </a:pPr>
            <a:r>
              <a:rPr lang="en"/>
              <a:t>-So there is this process called the back propagation process, which can be another topic so i wont be discussing too much details today</a:t>
            </a:r>
            <a:endParaRPr/>
          </a:p>
          <a:p>
            <a:pPr indent="0" lvl="0" marL="0" rtl="0" algn="l">
              <a:spcBef>
                <a:spcPts val="0"/>
              </a:spcBef>
              <a:spcAft>
                <a:spcPts val="0"/>
              </a:spcAft>
              <a:buNone/>
            </a:pPr>
            <a:r>
              <a:rPr lang="en"/>
              <a:t>-But this is basically a process trying to optimise the loss functions in the cnn to update the weights and biases by calculating the gradient of loss function against the weights</a:t>
            </a:r>
            <a:endParaRPr/>
          </a:p>
          <a:p>
            <a:pPr indent="0" lvl="0" marL="0" rtl="0" algn="l">
              <a:spcBef>
                <a:spcPts val="0"/>
              </a:spcBef>
              <a:spcAft>
                <a:spcPts val="0"/>
              </a:spcAft>
              <a:buNone/>
            </a:pPr>
            <a:r>
              <a:rPr lang="en"/>
              <a:t>-As the gradient of the Relu at the negative side of the graph is zero. </a:t>
            </a:r>
            <a:r>
              <a:rPr lang="en">
                <a:solidFill>
                  <a:schemeClr val="dk1"/>
                </a:solidFill>
              </a:rPr>
              <a:t>Due to this reason, during the backpropagation process, the weights and biases for some neurons are not updated. Therefore more computrational efficient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dff8ca16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dff8ca16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dff8ca16a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5dff8ca16a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5dff8ca16a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5dff8ca16a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 is </a:t>
            </a:r>
            <a:r>
              <a:rPr lang="en"/>
              <a:t>responsible</a:t>
            </a:r>
            <a:r>
              <a:rPr lang="en"/>
              <a:t> for reducing the spatial size of the feature map</a:t>
            </a:r>
            <a:endParaRPr/>
          </a:p>
          <a:p>
            <a:pPr indent="0" lvl="0" marL="0" rtl="0" algn="l">
              <a:spcBef>
                <a:spcPts val="0"/>
              </a:spcBef>
              <a:spcAft>
                <a:spcPts val="0"/>
              </a:spcAft>
              <a:buNone/>
            </a:pPr>
            <a:r>
              <a:rPr lang="en"/>
              <a:t>-There are mainly two types of pooling we often use, max pooling and average pooling</a:t>
            </a:r>
            <a:endParaRPr/>
          </a:p>
          <a:p>
            <a:pPr indent="0" lvl="0" marL="0" rtl="0" algn="l">
              <a:spcBef>
                <a:spcPts val="0"/>
              </a:spcBef>
              <a:spcAft>
                <a:spcPts val="0"/>
              </a:spcAft>
              <a:buNone/>
            </a:pPr>
            <a:r>
              <a:rPr lang="en"/>
              <a:t>-For pooling, we have the kernel sliding across the input image however without parameters inside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max pooling we often have a 2x2 or 3x3 kernel that slide across the input image, and it returns the maximum value from </a:t>
            </a:r>
            <a:r>
              <a:rPr lang="en"/>
              <a:t>the portion of the image covered by the kernel and be used as a feature map value</a:t>
            </a:r>
            <a:endParaRPr/>
          </a:p>
          <a:p>
            <a:pPr indent="0" lvl="0" marL="0" rtl="0" algn="l">
              <a:spcBef>
                <a:spcPts val="0"/>
              </a:spcBef>
              <a:spcAft>
                <a:spcPts val="0"/>
              </a:spcAft>
              <a:buNone/>
            </a:pPr>
            <a:r>
              <a:rPr lang="en"/>
              <a:t>-As you can see here, the green ones are the kernels and it is performing a 3x3 max pooling over a 5x5 feature map here. It is selecting the biggest value in the kernels to be used as the new feature map value</a:t>
            </a:r>
            <a:endParaRPr/>
          </a:p>
          <a:p>
            <a:pPr indent="0" lvl="0" marL="0" rtl="0" algn="l">
              <a:spcBef>
                <a:spcPts val="0"/>
              </a:spcBef>
              <a:spcAft>
                <a:spcPts val="0"/>
              </a:spcAft>
              <a:buNone/>
            </a:pPr>
            <a:r>
              <a:rPr lang="en"/>
              <a:t>-Few things to take note here, the advantage of performing a max pooling is that it performs as a noise suppressant as some values in the feature map are not ignored and not used in the subsequent layers</a:t>
            </a:r>
            <a:endParaRPr/>
          </a:p>
          <a:p>
            <a:pPr indent="0" lvl="0" marL="0" rtl="0" algn="l">
              <a:spcBef>
                <a:spcPts val="0"/>
              </a:spcBef>
              <a:spcAft>
                <a:spcPts val="0"/>
              </a:spcAft>
              <a:buNone/>
            </a:pPr>
            <a:r>
              <a:rPr lang="en"/>
              <a:t>-And we typically place max pooling in the middle of CNN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average pooling, the name itself is pretty self-explanatory</a:t>
            </a:r>
            <a:endParaRPr/>
          </a:p>
          <a:p>
            <a:pPr indent="0" lvl="0" marL="0" rtl="0" algn="l">
              <a:spcBef>
                <a:spcPts val="0"/>
              </a:spcBef>
              <a:spcAft>
                <a:spcPts val="0"/>
              </a:spcAft>
              <a:buNone/>
            </a:pPr>
            <a:r>
              <a:rPr lang="en"/>
              <a:t>-Instead of choosing the maximum number, it returns the average of all the values from the portion of the image covered by the kernel</a:t>
            </a:r>
            <a:endParaRPr/>
          </a:p>
          <a:p>
            <a:pPr indent="0" lvl="0" marL="0" rtl="0" algn="l">
              <a:spcBef>
                <a:spcPts val="0"/>
              </a:spcBef>
              <a:spcAft>
                <a:spcPts val="0"/>
              </a:spcAft>
              <a:buNone/>
            </a:pPr>
            <a:r>
              <a:rPr lang="en"/>
              <a:t>-The difference is that average pooling layer is typically placed in the final layer of CNN before the fully connected layer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dff8ca16a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dff8ca16a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also global max pooling global average pooling where the only difference between these 2 and the previous 2 is that over here, the kernel size is set to be </a:t>
            </a:r>
            <a:r>
              <a:rPr lang="en"/>
              <a:t>equal</a:t>
            </a:r>
            <a:r>
              <a:rPr lang="en"/>
              <a:t> to the size of the input</a:t>
            </a:r>
            <a:endParaRPr/>
          </a:p>
          <a:p>
            <a:pPr indent="0" lvl="0" marL="0" rtl="0" algn="l">
              <a:spcBef>
                <a:spcPts val="0"/>
              </a:spcBef>
              <a:spcAft>
                <a:spcPts val="0"/>
              </a:spcAft>
              <a:buNone/>
            </a:pPr>
            <a:r>
              <a:rPr lang="en"/>
              <a:t>-They are designed to replace the fully </a:t>
            </a:r>
            <a:r>
              <a:rPr lang="en"/>
              <a:t>connected</a:t>
            </a:r>
            <a:r>
              <a:rPr lang="en"/>
              <a:t> layers as the output is only 1 value after performing these pooling operations</a:t>
            </a:r>
            <a:endParaRPr/>
          </a:p>
          <a:p>
            <a:pPr indent="0" lvl="0" marL="0" rtl="0" algn="l">
              <a:spcBef>
                <a:spcPts val="0"/>
              </a:spcBef>
              <a:spcAft>
                <a:spcPts val="0"/>
              </a:spcAft>
              <a:buNone/>
            </a:pPr>
            <a:r>
              <a:rPr lang="en"/>
              <a:t>-The resulted vector will be </a:t>
            </a:r>
            <a:r>
              <a:rPr lang="en"/>
              <a:t>directly</a:t>
            </a:r>
            <a:r>
              <a:rPr lang="en"/>
              <a:t> fed into the softmax layer to be used for classification purpose, which we will talk more about this layer later</a:t>
            </a:r>
            <a:endParaRPr/>
          </a:p>
          <a:p>
            <a:pPr indent="0" lvl="0" marL="0" rtl="0" algn="l">
              <a:spcBef>
                <a:spcPts val="0"/>
              </a:spcBef>
              <a:spcAft>
                <a:spcPts val="0"/>
              </a:spcAft>
              <a:buNone/>
            </a:pPr>
            <a:r>
              <a:rPr lang="en"/>
              <a:t>-Some advantages of these two pooling operations are that overfitting is avoided as there is more dimensionality reduction as more pixel values are ignored, therefore more </a:t>
            </a:r>
            <a:r>
              <a:rPr lang="en"/>
              <a:t>robust</a:t>
            </a:r>
            <a:r>
              <a:rPr lang="en"/>
              <a:t> to spatial translation of the inputs. The model will be more robust.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5dff8ca16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5dff8ca16a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5a35e0f21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5a35e0f21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a35e0f2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5a35e0f2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-Fully connected layers act as the classifier.</a:t>
            </a:r>
            <a:endParaRPr/>
          </a:p>
          <a:p>
            <a:pPr indent="0" lvl="0" marL="0" rtl="0" algn="l">
              <a:spcBef>
                <a:spcPts val="0"/>
              </a:spcBef>
              <a:spcAft>
                <a:spcPts val="0"/>
              </a:spcAft>
              <a:buNone/>
            </a:pPr>
            <a:r>
              <a:rPr lang="en"/>
              <a:t>-This means that at the end of fully connected layer, after passing </a:t>
            </a:r>
            <a:r>
              <a:rPr lang="en"/>
              <a:t>through</a:t>
            </a:r>
            <a:r>
              <a:rPr lang="en"/>
              <a:t> softmax max activation function, it will produce probabilities on each class of the image you are trying to classify</a:t>
            </a:r>
            <a:endParaRPr/>
          </a:p>
          <a:p>
            <a:pPr indent="0" lvl="0" marL="0" rtl="0" algn="l">
              <a:spcBef>
                <a:spcPts val="0"/>
              </a:spcBef>
              <a:spcAft>
                <a:spcPts val="0"/>
              </a:spcAft>
              <a:buNone/>
            </a:pPr>
            <a:r>
              <a:rPr lang="en"/>
              <a:t>-So how does fully connected layer do that?</a:t>
            </a:r>
            <a:endParaRPr/>
          </a:p>
          <a:p>
            <a:pPr indent="0" lvl="0" marL="0" rtl="0" algn="l">
              <a:spcBef>
                <a:spcPts val="0"/>
              </a:spcBef>
              <a:spcAft>
                <a:spcPts val="0"/>
              </a:spcAft>
              <a:buNone/>
            </a:pPr>
            <a:r>
              <a:rPr lang="en"/>
              <a:t>-First of all, fully connected layers have the same architecture as ANNs as Minh Anh has mentioned just now</a:t>
            </a:r>
            <a:endParaRPr/>
          </a:p>
          <a:p>
            <a:pPr indent="0" lvl="0" marL="0" rtl="0" algn="l">
              <a:spcBef>
                <a:spcPts val="0"/>
              </a:spcBef>
              <a:spcAft>
                <a:spcPts val="0"/>
              </a:spcAft>
              <a:buNone/>
            </a:pPr>
            <a:r>
              <a:rPr lang="en"/>
              <a:t>-A fully connected layer expects a 1D vector of number, and remember after our pooling layer we still have a 2D matrix of images. Therefore the first thing we have to do before passing the matrix into the fully connected layer is to flattened the </a:t>
            </a:r>
            <a:r>
              <a:rPr lang="en"/>
              <a:t>output</a:t>
            </a:r>
            <a:r>
              <a:rPr lang="en"/>
              <a:t> from the previous pooling layer. However, do note that in this way spatial information would be discarded.</a:t>
            </a:r>
            <a:endParaRPr/>
          </a:p>
          <a:p>
            <a:pPr indent="0" lvl="0" marL="0" rtl="0" algn="l">
              <a:spcBef>
                <a:spcPts val="0"/>
              </a:spcBef>
              <a:spcAft>
                <a:spcPts val="0"/>
              </a:spcAft>
              <a:buNone/>
            </a:pPr>
            <a:r>
              <a:rPr lang="en"/>
              <a:t>-After the matrix has been </a:t>
            </a:r>
            <a:r>
              <a:rPr lang="en"/>
              <a:t>flattened</a:t>
            </a:r>
            <a:r>
              <a:rPr lang="en"/>
              <a:t> and passed into the fully connected </a:t>
            </a:r>
            <a:r>
              <a:rPr lang="en"/>
              <a:t>layers</a:t>
            </a:r>
            <a:r>
              <a:rPr lang="en"/>
              <a:t> as the input layer, we will calculate the weighted sum for each node in the hidden layer as what Minh Anh has mentioned just now</a:t>
            </a:r>
            <a:endParaRPr/>
          </a:p>
          <a:p>
            <a:pPr indent="0" lvl="0" marL="0" rtl="0" algn="l">
              <a:spcBef>
                <a:spcPts val="0"/>
              </a:spcBef>
              <a:spcAft>
                <a:spcPts val="0"/>
              </a:spcAft>
              <a:buNone/>
            </a:pPr>
            <a:r>
              <a:rPr lang="en"/>
              <a:t>-After several hidden layers in the fully connected, we will finally pass the weighted sums into the softmax activation layer to produce probabilities, where again I’ll explain in the next slide.</a:t>
            </a:r>
            <a:endParaRPr/>
          </a:p>
          <a:p>
            <a:pPr indent="0" lvl="0" marL="0" rtl="0" algn="l">
              <a:spcBef>
                <a:spcPts val="0"/>
              </a:spcBef>
              <a:spcAft>
                <a:spcPts val="0"/>
              </a:spcAft>
              <a:buNone/>
            </a:pPr>
            <a:r>
              <a:rPr lang="en"/>
              <a:t>-One thing to take note is that the activation functions such as ReLU are used in the hidden layers too to introduce non-linearity into the layers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a35e0f21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5a35e0f21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5a35e0f21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5a35e0f21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https://towardsdatascience.com/softmax-activation-function-how-it-actually-works-d292d335bd78</a:t>
            </a:r>
            <a:endParaRPr/>
          </a:p>
          <a:p>
            <a:pPr indent="0" lvl="0" marL="0" rtl="0" algn="l">
              <a:spcBef>
                <a:spcPts val="0"/>
              </a:spcBef>
              <a:spcAft>
                <a:spcPts val="0"/>
              </a:spcAft>
              <a:buNone/>
            </a:pPr>
            <a:r>
              <a:rPr lang="en"/>
              <a:t>-Since the weighted sum of our output in the fully connected layer has a very large range from very large -ve numbers to very large +ve numbers</a:t>
            </a:r>
            <a:endParaRPr/>
          </a:p>
          <a:p>
            <a:pPr indent="0" lvl="0" marL="0" rtl="0" algn="l">
              <a:spcBef>
                <a:spcPts val="0"/>
              </a:spcBef>
              <a:spcAft>
                <a:spcPts val="0"/>
              </a:spcAft>
              <a:buNone/>
            </a:pPr>
            <a:r>
              <a:rPr lang="en"/>
              <a:t>-We need to normalize these values in order to be used for comparisons when classifying images and the objects</a:t>
            </a:r>
            <a:br>
              <a:rPr lang="en"/>
            </a:br>
            <a:r>
              <a:rPr lang="en"/>
              <a:t>-Softmax </a:t>
            </a:r>
            <a:r>
              <a:rPr lang="en"/>
              <a:t>converts</a:t>
            </a:r>
            <a:r>
              <a:rPr lang="en"/>
              <a:t> logits (L) which are the values from the output layers into probabilities, and </a:t>
            </a:r>
            <a:r>
              <a:rPr lang="en"/>
              <a:t>since they are probabilities, when we add all the probabilities up in the output they should sum up to 1]\</a:t>
            </a:r>
            <a:endParaRPr/>
          </a:p>
          <a:p>
            <a:pPr indent="0" lvl="0" marL="0" rtl="0" algn="l">
              <a:spcBef>
                <a:spcPts val="0"/>
              </a:spcBef>
              <a:spcAft>
                <a:spcPts val="0"/>
              </a:spcAft>
              <a:buNone/>
            </a:pPr>
            <a:r>
              <a:rPr lang="en"/>
              <a:t>-Softmax function is nothing but a function equals to this formula: </a:t>
            </a:r>
            <a:endParaRPr/>
          </a:p>
          <a:p>
            <a:pPr indent="0" lvl="0" marL="0" rtl="0" algn="l">
              <a:spcBef>
                <a:spcPts val="0"/>
              </a:spcBef>
              <a:spcAft>
                <a:spcPts val="0"/>
              </a:spcAft>
              <a:buNone/>
            </a:pPr>
            <a:r>
              <a:rPr lang="en"/>
              <a:t>-zi refers to the corresponding output value at position i in the output layer. For example, for probability 0.02 the corresponding zi would be 1.3. Therefore e power 1.3 is the numerator</a:t>
            </a:r>
            <a:endParaRPr/>
          </a:p>
          <a:p>
            <a:pPr indent="0" lvl="0" marL="0" rtl="0" algn="l">
              <a:spcBef>
                <a:spcPts val="0"/>
              </a:spcBef>
              <a:spcAft>
                <a:spcPts val="0"/>
              </a:spcAft>
              <a:buNone/>
            </a:pPr>
            <a:r>
              <a:rPr lang="en"/>
              <a:t>-The denominator of the softmax is just the summation of all the e to the power z, where z is the value from the output layer</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I’ve done the architecture of CNN.</a:t>
            </a:r>
            <a:endParaRPr/>
          </a:p>
          <a:p>
            <a:pPr indent="0" lvl="0" marL="0" rtl="0" algn="l">
              <a:spcBef>
                <a:spcPts val="0"/>
              </a:spcBef>
              <a:spcAft>
                <a:spcPts val="0"/>
              </a:spcAft>
              <a:buNone/>
            </a:pPr>
            <a:r>
              <a:rPr lang="en"/>
              <a:t>-Next, I am going to explain several techniques that are commonly used in CNN, which are the stride and the padding.</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5dff8ca16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5dff8ca16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5a35e0f21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5a35e0f21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one, stride or striding.</a:t>
            </a:r>
            <a:endParaRPr/>
          </a:p>
          <a:p>
            <a:pPr indent="0" lvl="0" marL="0" rtl="0" algn="l">
              <a:spcBef>
                <a:spcPts val="0"/>
              </a:spcBef>
              <a:spcAft>
                <a:spcPts val="0"/>
              </a:spcAft>
              <a:buNone/>
            </a:pPr>
            <a:r>
              <a:rPr lang="en"/>
              <a:t>-What is stride?</a:t>
            </a:r>
            <a:endParaRPr/>
          </a:p>
          <a:p>
            <a:pPr indent="0" lvl="0" marL="0" rtl="0" algn="l">
              <a:spcBef>
                <a:spcPts val="0"/>
              </a:spcBef>
              <a:spcAft>
                <a:spcPts val="0"/>
              </a:spcAft>
              <a:buNone/>
            </a:pPr>
            <a:r>
              <a:rPr lang="en"/>
              <a:t>-Stride specifies how much we move the convolution filter or kernel at each step during convolution layer and pooling layer</a:t>
            </a:r>
            <a:endParaRPr/>
          </a:p>
          <a:p>
            <a:pPr indent="0" lvl="0" marL="0" rtl="0" algn="l">
              <a:spcBef>
                <a:spcPts val="0"/>
              </a:spcBef>
              <a:spcAft>
                <a:spcPts val="0"/>
              </a:spcAft>
              <a:buNone/>
            </a:pPr>
            <a:r>
              <a:rPr lang="en"/>
              <a:t>-This is an example of stride of 1 in CNN, where the kernel </a:t>
            </a:r>
            <a:r>
              <a:rPr lang="en"/>
              <a:t>does not skip any pixel when moving from left to right and from top to bottom</a:t>
            </a:r>
            <a:endParaRPr/>
          </a:p>
          <a:p>
            <a:pPr indent="0" lvl="0" marL="0" rtl="0" algn="l">
              <a:spcBef>
                <a:spcPts val="0"/>
              </a:spcBef>
              <a:spcAft>
                <a:spcPts val="0"/>
              </a:spcAft>
              <a:buNone/>
            </a:pPr>
            <a:r>
              <a:rPr lang="en"/>
              <a:t>-Whereas in the stride of 2 in CNN, the kernel skips one pixel when moving from left to right and top to bottom</a:t>
            </a:r>
            <a:br>
              <a:rPr lang="en"/>
            </a:br>
            <a:r>
              <a:rPr lang="en"/>
              <a:t>-And if you notice, in the previous slide when I was talking about the convolution layer and the pooling layer, it was mostly using a stride of 1(scroll back to pooling layer slide and conc layer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 number of strides have different advantages</a:t>
            </a:r>
            <a:endParaRPr/>
          </a:p>
          <a:p>
            <a:pPr indent="0" lvl="0" marL="0" rtl="0" algn="l">
              <a:spcBef>
                <a:spcPts val="0"/>
              </a:spcBef>
              <a:spcAft>
                <a:spcPts val="0"/>
              </a:spcAft>
              <a:buNone/>
            </a:pPr>
            <a:r>
              <a:rPr lang="en"/>
              <a:t>-Smaller stride produce heavily overlapped receptive field with extremely large feature map. In this way the size of the feature map output is reduced in a slower speed, therefore you will have enough weights and biases before the images becomes very small.</a:t>
            </a:r>
            <a:endParaRPr/>
          </a:p>
          <a:p>
            <a:pPr indent="0" lvl="0" marL="0" rtl="0" algn="l">
              <a:spcBef>
                <a:spcPts val="0"/>
              </a:spcBef>
              <a:spcAft>
                <a:spcPts val="0"/>
              </a:spcAft>
              <a:buNone/>
            </a:pPr>
            <a:r>
              <a:rPr lang="en"/>
              <a:t>-Conversely, larger stride will reduce the amount of overlapping and produce an output of lower spatial dimensions. This means that the size if the feature will be reduced in a faster speed as some input pixels are ignored. Therefore through larger stride you can also produce a more robust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through trial and error to determine which number of stride is best suited for your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a35e0f21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5a35e0f21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https://analyticsindiamag.com/guide-to-different-padding-methods-for-cnn-models/</a:t>
            </a:r>
            <a:endParaRPr/>
          </a:p>
          <a:p>
            <a:pPr indent="0" lvl="0" marL="0" rtl="0" algn="l">
              <a:spcBef>
                <a:spcPts val="0"/>
              </a:spcBef>
              <a:spcAft>
                <a:spcPts val="0"/>
              </a:spcAft>
              <a:buNone/>
            </a:pPr>
            <a:r>
              <a:rPr lang="en"/>
              <a:t>-Next one, padding.</a:t>
            </a:r>
            <a:endParaRPr/>
          </a:p>
          <a:p>
            <a:pPr indent="0" lvl="0" marL="0" rtl="0" algn="l">
              <a:spcBef>
                <a:spcPts val="0"/>
              </a:spcBef>
              <a:spcAft>
                <a:spcPts val="0"/>
              </a:spcAft>
              <a:buNone/>
            </a:pPr>
            <a:r>
              <a:rPr lang="en"/>
              <a:t>-Padding extends the area of an image in which a convolutional neural network is applied</a:t>
            </a:r>
            <a:endParaRPr/>
          </a:p>
          <a:p>
            <a:pPr indent="0" lvl="0" marL="0" rtl="0" algn="l">
              <a:spcBef>
                <a:spcPts val="0"/>
              </a:spcBef>
              <a:spcAft>
                <a:spcPts val="0"/>
              </a:spcAft>
              <a:buNone/>
            </a:pPr>
            <a:r>
              <a:rPr lang="en"/>
              <a:t>-The main reason we use padding is because during the convolutional neural network operation, the filters we are using do not focus on the corners and edges every time it moves on the pixels, this will cause loss of information available.</a:t>
            </a:r>
            <a:endParaRPr/>
          </a:p>
          <a:p>
            <a:pPr indent="0" lvl="0" marL="0" rtl="0" algn="l">
              <a:spcBef>
                <a:spcPts val="0"/>
              </a:spcBef>
              <a:spcAft>
                <a:spcPts val="0"/>
              </a:spcAft>
              <a:buNone/>
            </a:pPr>
            <a:r>
              <a:rPr lang="en"/>
              <a:t>-For example, pixel A at the corner of the input image. This corner pixel A is coming under the filter in only 1 movement. The edge pixel B is </a:t>
            </a:r>
            <a:r>
              <a:rPr lang="en"/>
              <a:t>coming in only in 3 movements</a:t>
            </a:r>
            <a:endParaRPr/>
          </a:p>
          <a:p>
            <a:pPr indent="0" lvl="0" marL="0" rtl="0" algn="l">
              <a:spcBef>
                <a:spcPts val="0"/>
              </a:spcBef>
              <a:spcAft>
                <a:spcPts val="0"/>
              </a:spcAft>
              <a:buNone/>
            </a:pPr>
            <a:r>
              <a:rPr lang="en"/>
              <a:t>-Whereas pixel C that are neither corner pixel or edge pixels come under the filter in 9 times.</a:t>
            </a:r>
            <a:endParaRPr/>
          </a:p>
          <a:p>
            <a:pPr indent="0" lvl="0" marL="0" rtl="0" algn="l">
              <a:spcBef>
                <a:spcPts val="0"/>
              </a:spcBef>
              <a:spcAft>
                <a:spcPts val="0"/>
              </a:spcAft>
              <a:buNone/>
            </a:pPr>
            <a:r>
              <a:rPr lang="en"/>
              <a:t>-This indicates that the corner and edge pixels are not as prioritised in the CNN, and we do not want that as sometimes the corner and edge of the input image contains important information that we want to capture</a:t>
            </a:r>
            <a:endParaRPr/>
          </a:p>
          <a:p>
            <a:pPr indent="0" lvl="0" marL="0" rtl="0" algn="l">
              <a:spcBef>
                <a:spcPts val="0"/>
              </a:spcBef>
              <a:spcAft>
                <a:spcPts val="0"/>
              </a:spcAft>
              <a:buNone/>
            </a:pPr>
            <a:r>
              <a:rPr lang="en"/>
              <a:t>-Therefore to solve this problem we use padding</a:t>
            </a:r>
            <a:endParaRPr/>
          </a:p>
          <a:p>
            <a:pPr indent="0" lvl="0" marL="0" rtl="0" algn="l">
              <a:spcBef>
                <a:spcPts val="0"/>
              </a:spcBef>
              <a:spcAft>
                <a:spcPts val="0"/>
              </a:spcAft>
              <a:buNone/>
            </a:pPr>
            <a:r>
              <a:rPr lang="en"/>
              <a:t>-There are mainly 3 types of padding, and I am only going explain the more common ones which are the same padding and valid padding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5a35e0f2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5a35e0f2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same padding</a:t>
            </a:r>
            <a:endParaRPr/>
          </a:p>
          <a:p>
            <a:pPr indent="0" lvl="0" marL="0" rtl="0" algn="l">
              <a:spcBef>
                <a:spcPts val="0"/>
              </a:spcBef>
              <a:spcAft>
                <a:spcPts val="0"/>
              </a:spcAft>
              <a:buNone/>
            </a:pPr>
            <a:r>
              <a:rPr lang="en"/>
              <a:t>-What does it mean?</a:t>
            </a:r>
            <a:endParaRPr/>
          </a:p>
          <a:p>
            <a:pPr indent="0" lvl="0" marL="0" rtl="0" algn="l">
              <a:spcBef>
                <a:spcPts val="0"/>
              </a:spcBef>
              <a:spcAft>
                <a:spcPts val="0"/>
              </a:spcAft>
              <a:buNone/>
            </a:pPr>
            <a:r>
              <a:rPr lang="en"/>
              <a:t>-It means we pad the input with zeros to the border of the image such that the output image has the same dimensions as the input image</a:t>
            </a:r>
            <a:endParaRPr/>
          </a:p>
          <a:p>
            <a:pPr indent="0" lvl="0" marL="0" rtl="0" algn="l">
              <a:spcBef>
                <a:spcPts val="0"/>
              </a:spcBef>
              <a:spcAft>
                <a:spcPts val="0"/>
              </a:spcAft>
              <a:buNone/>
            </a:pPr>
            <a:r>
              <a:rPr lang="en"/>
              <a:t>-This has the advantage that the input size will not reduce very 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the valid padding</a:t>
            </a:r>
            <a:endParaRPr/>
          </a:p>
          <a:p>
            <a:pPr indent="0" lvl="0" marL="0" rtl="0" algn="l">
              <a:spcBef>
                <a:spcPts val="0"/>
              </a:spcBef>
              <a:spcAft>
                <a:spcPts val="0"/>
              </a:spcAft>
              <a:buNone/>
            </a:pPr>
            <a:r>
              <a:rPr lang="en"/>
              <a:t>-Valid padding just simply implies that there is no padding at all, therefore the output </a:t>
            </a:r>
            <a:r>
              <a:rPr lang="en"/>
              <a:t>image</a:t>
            </a:r>
            <a:r>
              <a:rPr lang="en"/>
              <a:t> is reduced.</a:t>
            </a:r>
            <a:endParaRPr/>
          </a:p>
          <a:p>
            <a:pPr indent="0" lvl="0" marL="0" rtl="0" algn="l">
              <a:spcBef>
                <a:spcPts val="0"/>
              </a:spcBef>
              <a:spcAft>
                <a:spcPts val="0"/>
              </a:spcAft>
              <a:buNone/>
            </a:pPr>
            <a:r>
              <a:rPr lang="en"/>
              <a:t>-W</a:t>
            </a:r>
            <a:r>
              <a:rPr lang="en">
                <a:solidFill>
                  <a:schemeClr val="dk1"/>
                </a:solidFill>
                <a:highlight>
                  <a:schemeClr val="lt1"/>
                </a:highlight>
              </a:rPr>
              <a:t>e don’t apply padding here but we assume that every pixel of the image is valid so that the input can get fully covered by the filter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5dff8ca1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5dff8ca1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here are </a:t>
            </a:r>
            <a:r>
              <a:rPr lang="en"/>
              <a:t>just</a:t>
            </a:r>
            <a:r>
              <a:rPr lang="en"/>
              <a:t> some mathematical formulas you can use after applying stride and padding</a:t>
            </a:r>
            <a:endParaRPr/>
          </a:p>
          <a:p>
            <a:pPr indent="0" lvl="0" marL="0" rtl="0" algn="l">
              <a:spcBef>
                <a:spcPts val="0"/>
              </a:spcBef>
              <a:spcAft>
                <a:spcPts val="0"/>
              </a:spcAft>
              <a:buNone/>
            </a:pPr>
            <a:r>
              <a:rPr lang="en"/>
              <a:t>-First formula is used to </a:t>
            </a:r>
            <a:r>
              <a:rPr lang="en"/>
              <a:t>verify if stride has been set correctly, if the output result is not an integer, that means your stride has been set incorrectly</a:t>
            </a:r>
            <a:endParaRPr/>
          </a:p>
          <a:p>
            <a:pPr indent="0" lvl="0" marL="0" rtl="0" algn="l">
              <a:spcBef>
                <a:spcPts val="0"/>
              </a:spcBef>
              <a:spcAft>
                <a:spcPts val="0"/>
              </a:spcAft>
              <a:buNone/>
            </a:pPr>
            <a:r>
              <a:rPr lang="en"/>
              <a:t>-Second formula is to calculate the output size of the feature map, W and H after you have applied stride and padding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5dff8ca1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5dff8ca1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of five classes flowers:</a:t>
            </a:r>
            <a:endParaRPr/>
          </a:p>
          <a:p>
            <a:pPr indent="0" lvl="0" marL="0" rtl="0" algn="l">
              <a:spcBef>
                <a:spcPts val="0"/>
              </a:spcBef>
              <a:spcAft>
                <a:spcPts val="0"/>
              </a:spcAft>
              <a:buNone/>
            </a:pPr>
            <a:r>
              <a:rPr lang="en" u="sng">
                <a:solidFill>
                  <a:schemeClr val="hlink"/>
                </a:solidFill>
                <a:hlinkClick r:id="rId2"/>
              </a:rPr>
              <a:t>https://colab.research.google.com/drive/18-4-00xhSqYLPV2bEPDgJNpXDVmvhyJ4?authuser=1#scrollTo=WcUTyDOPKucd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we </a:t>
            </a:r>
            <a:r>
              <a:rPr lang="en"/>
              <a:t>have concluded the theoretical explanation of the what is CNN and how CNN works</a:t>
            </a:r>
            <a:endParaRPr/>
          </a:p>
          <a:p>
            <a:pPr indent="0" lvl="0" marL="0" rtl="0" algn="l">
              <a:spcBef>
                <a:spcPts val="0"/>
              </a:spcBef>
              <a:spcAft>
                <a:spcPts val="0"/>
              </a:spcAft>
              <a:buNone/>
            </a:pPr>
            <a:r>
              <a:rPr lang="en"/>
              <a:t>-Now let’s try to look into a simple image classification model in Google Collab that we use to classify 5 different classes of flowers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5f5cc630c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5f5cc630c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of five classes flowers:</a:t>
            </a:r>
            <a:endParaRPr/>
          </a:p>
          <a:p>
            <a:pPr indent="0" lvl="0" marL="0" rtl="0" algn="l">
              <a:spcBef>
                <a:spcPts val="0"/>
              </a:spcBef>
              <a:spcAft>
                <a:spcPts val="0"/>
              </a:spcAft>
              <a:buNone/>
            </a:pPr>
            <a:r>
              <a:rPr lang="en" u="sng">
                <a:solidFill>
                  <a:schemeClr val="hlink"/>
                </a:solidFill>
                <a:hlinkClick r:id="rId2"/>
              </a:rPr>
              <a:t>https://colab.research.google.com/drive/18-4-00xhSqYLPV2bEPDgJNpXDVmvhyJ4?authuser=1#scrollTo=WcUTyDOPKucd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we have concluded the theoretical explanation of the what is CNN and how CNN works</a:t>
            </a:r>
            <a:endParaRPr/>
          </a:p>
          <a:p>
            <a:pPr indent="0" lvl="0" marL="0" rtl="0" algn="l">
              <a:spcBef>
                <a:spcPts val="0"/>
              </a:spcBef>
              <a:spcAft>
                <a:spcPts val="0"/>
              </a:spcAft>
              <a:buNone/>
            </a:pPr>
            <a:r>
              <a:rPr lang="en"/>
              <a:t>-Now let’s try to look into a simple image classification model in Google Collab that we use to classify 5 different classes of flowers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5a35e0f21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5a35e0f21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5a35e0f21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5a35e0f21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5e15978a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5e15978a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5a511064dc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5a511064dc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of five classes flowers:</a:t>
            </a:r>
            <a:endParaRPr/>
          </a:p>
          <a:p>
            <a:pPr indent="0" lvl="0" marL="0" rtl="0" algn="l">
              <a:spcBef>
                <a:spcPts val="0"/>
              </a:spcBef>
              <a:spcAft>
                <a:spcPts val="0"/>
              </a:spcAft>
              <a:buNone/>
            </a:pPr>
            <a:r>
              <a:rPr lang="en" u="sng">
                <a:solidFill>
                  <a:schemeClr val="hlink"/>
                </a:solidFill>
                <a:hlinkClick r:id="rId2"/>
              </a:rPr>
              <a:t>https://colab.research.google.com/github/tensorflow/docs/blob/master/site/en/tutorials/images/classification.ipynb#scrollTo=dC40sRITBSsQ</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e15978a7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e15978a7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5e15978a7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5e15978a7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9.gif"/><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8.gif"/><Relationship Id="rId5"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44.gif"/><Relationship Id="rId5"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56.png"/><Relationship Id="rId5"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59.png"/><Relationship Id="rId5"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50.gif"/><Relationship Id="rId5" Type="http://schemas.openxmlformats.org/officeDocument/2006/relationships/image" Target="../media/image55.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52.jpg"/><Relationship Id="rId5"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58.png"/><Relationship Id="rId5"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47.png"/><Relationship Id="rId5" Type="http://schemas.openxmlformats.org/officeDocument/2006/relationships/image" Target="../media/image6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6.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96150" y="2261575"/>
            <a:ext cx="41463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Montserrat SemiBold"/>
                <a:ea typeface="Montserrat SemiBold"/>
                <a:cs typeface="Montserrat SemiBold"/>
                <a:sym typeface="Montserrat SemiBold"/>
              </a:rPr>
              <a:t>Introduction to Computer Vision</a:t>
            </a:r>
            <a:endParaRPr sz="3000">
              <a:solidFill>
                <a:schemeClr val="lt1"/>
              </a:solidFill>
              <a:latin typeface="Montserrat SemiBold"/>
              <a:ea typeface="Montserrat SemiBold"/>
              <a:cs typeface="Montserrat SemiBold"/>
              <a:sym typeface="Montserrat SemiBold"/>
            </a:endParaRPr>
          </a:p>
          <a:p>
            <a:pPr indent="0" lvl="0" marL="0" rtl="0" algn="r">
              <a:spcBef>
                <a:spcPts val="0"/>
              </a:spcBef>
              <a:spcAft>
                <a:spcPts val="0"/>
              </a:spcAft>
              <a:buNone/>
            </a:pPr>
            <a:r>
              <a:rPr lang="en">
                <a:solidFill>
                  <a:schemeClr val="lt1"/>
                </a:solidFill>
              </a:rPr>
              <a:t>Minh Anh &amp; Jun Yong</a:t>
            </a:r>
            <a:endParaRPr>
              <a:solidFill>
                <a:schemeClr val="lt1"/>
              </a:solidFill>
            </a:endParaRPr>
          </a:p>
        </p:txBody>
      </p:sp>
      <p:pic>
        <p:nvPicPr>
          <p:cNvPr id="55" name="Google Shape;55;p13"/>
          <p:cNvPicPr preferRelativeResize="0"/>
          <p:nvPr/>
        </p:nvPicPr>
        <p:blipFill>
          <a:blip r:embed="rId4">
            <a:alphaModFix/>
          </a:blip>
          <a:stretch>
            <a:fillRect/>
          </a:stretch>
        </p:blipFill>
        <p:spPr>
          <a:xfrm>
            <a:off x="6458900" y="96499"/>
            <a:ext cx="2581200" cy="10963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pic>
        <p:nvPicPr>
          <p:cNvPr id="111" name="Google Shape;111;p22"/>
          <p:cNvPicPr preferRelativeResize="0"/>
          <p:nvPr/>
        </p:nvPicPr>
        <p:blipFill>
          <a:blip r:embed="rId3">
            <a:alphaModFix/>
          </a:blip>
          <a:stretch>
            <a:fillRect/>
          </a:stretch>
        </p:blipFill>
        <p:spPr>
          <a:xfrm>
            <a:off x="-33200" y="0"/>
            <a:ext cx="4880699" cy="5143501"/>
          </a:xfrm>
          <a:prstGeom prst="rect">
            <a:avLst/>
          </a:prstGeom>
          <a:noFill/>
          <a:ln>
            <a:noFill/>
          </a:ln>
        </p:spPr>
      </p:pic>
      <p:sp>
        <p:nvSpPr>
          <p:cNvPr id="112" name="Google Shape;112;p22"/>
          <p:cNvSpPr/>
          <p:nvPr/>
        </p:nvSpPr>
        <p:spPr>
          <a:xfrm>
            <a:off x="-33200" y="0"/>
            <a:ext cx="4880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3" name="Google Shape;113;p22"/>
          <p:cNvSpPr txBox="1"/>
          <p:nvPr/>
        </p:nvSpPr>
        <p:spPr>
          <a:xfrm>
            <a:off x="1999750" y="3879175"/>
            <a:ext cx="81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RGB image </a:t>
            </a:r>
            <a:endParaRPr sz="800">
              <a:solidFill>
                <a:schemeClr val="lt1"/>
              </a:solidFill>
            </a:endParaRPr>
          </a:p>
        </p:txBody>
      </p:sp>
      <p:pic>
        <p:nvPicPr>
          <p:cNvPr id="114" name="Google Shape;114;p22"/>
          <p:cNvPicPr preferRelativeResize="0"/>
          <p:nvPr/>
        </p:nvPicPr>
        <p:blipFill>
          <a:blip r:embed="rId4">
            <a:alphaModFix/>
          </a:blip>
          <a:stretch>
            <a:fillRect/>
          </a:stretch>
        </p:blipFill>
        <p:spPr>
          <a:xfrm>
            <a:off x="449327" y="1038838"/>
            <a:ext cx="3915650" cy="3065825"/>
          </a:xfrm>
          <a:prstGeom prst="rect">
            <a:avLst/>
          </a:prstGeom>
          <a:noFill/>
          <a:ln>
            <a:noFill/>
          </a:ln>
        </p:spPr>
      </p:pic>
      <p:pic>
        <p:nvPicPr>
          <p:cNvPr id="115" name="Google Shape;115;p22"/>
          <p:cNvPicPr preferRelativeResize="0"/>
          <p:nvPr/>
        </p:nvPicPr>
        <p:blipFill>
          <a:blip r:embed="rId5">
            <a:alphaModFix/>
          </a:blip>
          <a:stretch>
            <a:fillRect/>
          </a:stretch>
        </p:blipFill>
        <p:spPr>
          <a:xfrm>
            <a:off x="3698325" y="1705625"/>
            <a:ext cx="5997075" cy="1235950"/>
          </a:xfrm>
          <a:prstGeom prst="rect">
            <a:avLst/>
          </a:prstGeom>
          <a:noFill/>
          <a:ln>
            <a:noFill/>
          </a:ln>
        </p:spPr>
      </p:pic>
      <p:pic>
        <p:nvPicPr>
          <p:cNvPr id="116" name="Google Shape;116;p22"/>
          <p:cNvPicPr preferRelativeResize="0"/>
          <p:nvPr/>
        </p:nvPicPr>
        <p:blipFill rotWithShape="1">
          <a:blip r:embed="rId6">
            <a:alphaModFix/>
          </a:blip>
          <a:srcRect b="43910" l="-27300" r="27300" t="-43910"/>
          <a:stretch/>
        </p:blipFill>
        <p:spPr>
          <a:xfrm>
            <a:off x="4325162" y="222828"/>
            <a:ext cx="7040700" cy="262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pic>
        <p:nvPicPr>
          <p:cNvPr id="121" name="Google Shape;121;p23"/>
          <p:cNvPicPr preferRelativeResize="0"/>
          <p:nvPr/>
        </p:nvPicPr>
        <p:blipFill>
          <a:blip r:embed="rId3">
            <a:alphaModFix/>
          </a:blip>
          <a:stretch>
            <a:fillRect/>
          </a:stretch>
        </p:blipFill>
        <p:spPr>
          <a:xfrm>
            <a:off x="4137750" y="71300"/>
            <a:ext cx="4880699" cy="5143501"/>
          </a:xfrm>
          <a:prstGeom prst="rect">
            <a:avLst/>
          </a:prstGeom>
          <a:noFill/>
          <a:ln>
            <a:noFill/>
          </a:ln>
        </p:spPr>
      </p:pic>
      <p:sp>
        <p:nvSpPr>
          <p:cNvPr id="122" name="Google Shape;122;p23"/>
          <p:cNvSpPr/>
          <p:nvPr/>
        </p:nvSpPr>
        <p:spPr>
          <a:xfrm>
            <a:off x="4263300" y="0"/>
            <a:ext cx="4880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3" name="Google Shape;123;p23"/>
          <p:cNvSpPr txBox="1"/>
          <p:nvPr/>
        </p:nvSpPr>
        <p:spPr>
          <a:xfrm>
            <a:off x="1999750" y="3879175"/>
            <a:ext cx="81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RGB image </a:t>
            </a:r>
            <a:endParaRPr sz="800">
              <a:solidFill>
                <a:schemeClr val="lt1"/>
              </a:solidFill>
            </a:endParaRPr>
          </a:p>
        </p:txBody>
      </p:sp>
      <p:sp>
        <p:nvSpPr>
          <p:cNvPr id="124" name="Google Shape;124;p23"/>
          <p:cNvSpPr txBox="1"/>
          <p:nvPr/>
        </p:nvSpPr>
        <p:spPr>
          <a:xfrm>
            <a:off x="5076900" y="1833000"/>
            <a:ext cx="3774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Matrix of pixels with a given Width (W), Height (H), and Channel (C)</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Channel Grayscale image channel = 1</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RGB image channel = 3</a:t>
            </a:r>
            <a:endParaRPr>
              <a:solidFill>
                <a:schemeClr val="dk1"/>
              </a:solidFill>
            </a:endParaRPr>
          </a:p>
        </p:txBody>
      </p:sp>
      <p:pic>
        <p:nvPicPr>
          <p:cNvPr id="125" name="Google Shape;125;p23"/>
          <p:cNvPicPr preferRelativeResize="0"/>
          <p:nvPr/>
        </p:nvPicPr>
        <p:blipFill>
          <a:blip r:embed="rId4">
            <a:alphaModFix/>
          </a:blip>
          <a:stretch>
            <a:fillRect/>
          </a:stretch>
        </p:blipFill>
        <p:spPr>
          <a:xfrm>
            <a:off x="-1371600" y="-11"/>
            <a:ext cx="9144001" cy="1235971"/>
          </a:xfrm>
          <a:prstGeom prst="rect">
            <a:avLst/>
          </a:prstGeom>
          <a:noFill/>
          <a:ln>
            <a:noFill/>
          </a:ln>
        </p:spPr>
      </p:pic>
      <p:pic>
        <p:nvPicPr>
          <p:cNvPr id="126" name="Google Shape;126;p23"/>
          <p:cNvPicPr preferRelativeResize="0"/>
          <p:nvPr/>
        </p:nvPicPr>
        <p:blipFill>
          <a:blip r:embed="rId5">
            <a:alphaModFix/>
          </a:blip>
          <a:stretch>
            <a:fillRect/>
          </a:stretch>
        </p:blipFill>
        <p:spPr>
          <a:xfrm>
            <a:off x="0" y="1146375"/>
            <a:ext cx="7201126" cy="2014800"/>
          </a:xfrm>
          <a:prstGeom prst="rect">
            <a:avLst/>
          </a:prstGeom>
          <a:noFill/>
          <a:ln>
            <a:noFill/>
          </a:ln>
        </p:spPr>
      </p:pic>
      <p:pic>
        <p:nvPicPr>
          <p:cNvPr id="127" name="Google Shape;127;p23"/>
          <p:cNvPicPr preferRelativeResize="0"/>
          <p:nvPr/>
        </p:nvPicPr>
        <p:blipFill>
          <a:blip r:embed="rId6">
            <a:alphaModFix/>
          </a:blip>
          <a:stretch>
            <a:fillRect/>
          </a:stretch>
        </p:blipFill>
        <p:spPr>
          <a:xfrm>
            <a:off x="4137750" y="998463"/>
            <a:ext cx="4880699" cy="32891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4"/>
          <p:cNvPicPr preferRelativeResize="0"/>
          <p:nvPr/>
        </p:nvPicPr>
        <p:blipFill rotWithShape="1">
          <a:blip r:embed="rId3">
            <a:alphaModFix/>
          </a:blip>
          <a:srcRect b="9208" l="3410" r="3410" t="8649"/>
          <a:stretch/>
        </p:blipFill>
        <p:spPr>
          <a:xfrm>
            <a:off x="265350" y="686000"/>
            <a:ext cx="8520600" cy="4225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 name="Google Shape;141;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 name="Google Shape;15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6" name="Google Shape;156;p27"/>
          <p:cNvPicPr preferRelativeResize="0"/>
          <p:nvPr/>
        </p:nvPicPr>
        <p:blipFill>
          <a:blip r:embed="rId4">
            <a:alphaModFix/>
          </a:blip>
          <a:stretch>
            <a:fillRect/>
          </a:stretch>
        </p:blipFill>
        <p:spPr>
          <a:xfrm>
            <a:off x="152400" y="152400"/>
            <a:ext cx="9144000" cy="5143500"/>
          </a:xfrm>
          <a:prstGeom prst="rect">
            <a:avLst/>
          </a:prstGeom>
          <a:noFill/>
          <a:ln>
            <a:noFill/>
          </a:ln>
        </p:spPr>
      </p:pic>
      <p:sp>
        <p:nvSpPr>
          <p:cNvPr id="157" name="Google Shape;157;p27"/>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pic>
        <p:nvPicPr>
          <p:cNvPr id="158" name="Google Shape;158;p27"/>
          <p:cNvPicPr preferRelativeResize="0"/>
          <p:nvPr/>
        </p:nvPicPr>
        <p:blipFill rotWithShape="1">
          <a:blip r:embed="rId5">
            <a:alphaModFix/>
          </a:blip>
          <a:srcRect b="7025" l="3407" r="2199" t="5592"/>
          <a:stretch/>
        </p:blipFill>
        <p:spPr>
          <a:xfrm>
            <a:off x="311700" y="287300"/>
            <a:ext cx="8631499" cy="449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8"/>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164" name="Google Shape;164;p28"/>
          <p:cNvSpPr txBox="1"/>
          <p:nvPr/>
        </p:nvSpPr>
        <p:spPr>
          <a:xfrm>
            <a:off x="868350" y="1925250"/>
            <a:ext cx="7407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2. Convolutional Neural Network (CNN)</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Deep Learning</a:t>
            </a:r>
            <a:endParaRPr/>
          </a:p>
        </p:txBody>
      </p:sp>
      <p:sp>
        <p:nvSpPr>
          <p:cNvPr id="170" name="Google Shape;17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50">
                <a:solidFill>
                  <a:srgbClr val="1C1D1F"/>
                </a:solidFill>
                <a:highlight>
                  <a:srgbClr val="FFFFFF"/>
                </a:highlight>
                <a:latin typeface="Roboto"/>
                <a:ea typeface="Roboto"/>
                <a:cs typeface="Roboto"/>
                <a:sym typeface="Roboto"/>
              </a:rPr>
              <a:t>Deep Learning is the most exciting and powerful branch of Machine Learning. Deep Learning models can be used for a variety of complex tasks:</a:t>
            </a:r>
            <a:endParaRPr sz="1950">
              <a:solidFill>
                <a:srgbClr val="1C1D1F"/>
              </a:solidFill>
              <a:highlight>
                <a:srgbClr val="FFFFFF"/>
              </a:highlight>
              <a:latin typeface="Roboto"/>
              <a:ea typeface="Roboto"/>
              <a:cs typeface="Roboto"/>
              <a:sym typeface="Roboto"/>
            </a:endParaRPr>
          </a:p>
          <a:p>
            <a:pPr indent="-361950" lvl="0" marL="457200" rtl="0" algn="l">
              <a:spcBef>
                <a:spcPts val="1500"/>
              </a:spcBef>
              <a:spcAft>
                <a:spcPts val="0"/>
              </a:spcAft>
              <a:buClr>
                <a:srgbClr val="1C1D1F"/>
              </a:buClr>
              <a:buSzPts val="2100"/>
              <a:buFont typeface="Roboto"/>
              <a:buChar char="●"/>
            </a:pPr>
            <a:r>
              <a:rPr lang="en" sz="2100">
                <a:solidFill>
                  <a:srgbClr val="1C1D1F"/>
                </a:solidFill>
                <a:highlight>
                  <a:srgbClr val="FFFFFF"/>
                </a:highlight>
                <a:latin typeface="Roboto"/>
                <a:ea typeface="Roboto"/>
                <a:cs typeface="Roboto"/>
                <a:sym typeface="Roboto"/>
              </a:rPr>
              <a:t>Artificial Neural Networks for Regression and Classification</a:t>
            </a:r>
            <a:endParaRPr sz="2100">
              <a:solidFill>
                <a:srgbClr val="1C1D1F"/>
              </a:solidFill>
              <a:highlight>
                <a:srgbClr val="FFFFFF"/>
              </a:highlight>
              <a:latin typeface="Roboto"/>
              <a:ea typeface="Roboto"/>
              <a:cs typeface="Roboto"/>
              <a:sym typeface="Roboto"/>
            </a:endParaRPr>
          </a:p>
          <a:p>
            <a:pPr indent="-361950" lvl="0" marL="457200" rtl="0" algn="l">
              <a:spcBef>
                <a:spcPts val="0"/>
              </a:spcBef>
              <a:spcAft>
                <a:spcPts val="0"/>
              </a:spcAft>
              <a:buClr>
                <a:srgbClr val="1C1D1F"/>
              </a:buClr>
              <a:buSzPts val="2100"/>
              <a:buFont typeface="Roboto"/>
              <a:buChar char="●"/>
            </a:pPr>
            <a:r>
              <a:rPr lang="en" sz="2100">
                <a:solidFill>
                  <a:srgbClr val="1C1D1F"/>
                </a:solidFill>
                <a:highlight>
                  <a:srgbClr val="FFFFFF"/>
                </a:highlight>
                <a:latin typeface="Roboto"/>
                <a:ea typeface="Roboto"/>
                <a:cs typeface="Roboto"/>
                <a:sym typeface="Roboto"/>
              </a:rPr>
              <a:t>Convolutional Neural Networks for Computer Vision</a:t>
            </a:r>
            <a:endParaRPr sz="2100">
              <a:solidFill>
                <a:srgbClr val="1C1D1F"/>
              </a:solidFill>
              <a:highlight>
                <a:srgbClr val="FFFFFF"/>
              </a:highlight>
              <a:latin typeface="Roboto"/>
              <a:ea typeface="Roboto"/>
              <a:cs typeface="Roboto"/>
              <a:sym typeface="Roboto"/>
            </a:endParaRPr>
          </a:p>
          <a:p>
            <a:pPr indent="-361950" lvl="0" marL="457200" rtl="0" algn="l">
              <a:spcBef>
                <a:spcPts val="0"/>
              </a:spcBef>
              <a:spcAft>
                <a:spcPts val="0"/>
              </a:spcAft>
              <a:buClr>
                <a:srgbClr val="1C1D1F"/>
              </a:buClr>
              <a:buSzPts val="2100"/>
              <a:buFont typeface="Roboto"/>
              <a:buChar char="●"/>
            </a:pPr>
            <a:r>
              <a:rPr lang="en" sz="2100">
                <a:solidFill>
                  <a:srgbClr val="1C1D1F"/>
                </a:solidFill>
                <a:highlight>
                  <a:srgbClr val="FFFFFF"/>
                </a:highlight>
                <a:latin typeface="Roboto"/>
                <a:ea typeface="Roboto"/>
                <a:cs typeface="Roboto"/>
                <a:sym typeface="Roboto"/>
              </a:rPr>
              <a:t>Recurrent Neural Networks for Time Series Analysis</a:t>
            </a:r>
            <a:endParaRPr sz="2100">
              <a:solidFill>
                <a:srgbClr val="1C1D1F"/>
              </a:solidFill>
              <a:highlight>
                <a:srgbClr val="FFFFFF"/>
              </a:highlight>
              <a:latin typeface="Roboto"/>
              <a:ea typeface="Roboto"/>
              <a:cs typeface="Roboto"/>
              <a:sym typeface="Roboto"/>
            </a:endParaRPr>
          </a:p>
          <a:p>
            <a:pPr indent="-361950" lvl="0" marL="457200" rtl="0" algn="l">
              <a:spcBef>
                <a:spcPts val="0"/>
              </a:spcBef>
              <a:spcAft>
                <a:spcPts val="0"/>
              </a:spcAft>
              <a:buClr>
                <a:srgbClr val="1C1D1F"/>
              </a:buClr>
              <a:buSzPts val="2100"/>
              <a:buFont typeface="Roboto"/>
              <a:buChar char="●"/>
            </a:pPr>
            <a:r>
              <a:rPr lang="en" sz="2100">
                <a:solidFill>
                  <a:srgbClr val="1C1D1F"/>
                </a:solidFill>
                <a:highlight>
                  <a:srgbClr val="FFFFFF"/>
                </a:highlight>
                <a:latin typeface="Roboto"/>
                <a:ea typeface="Roboto"/>
                <a:cs typeface="Roboto"/>
                <a:sym typeface="Roboto"/>
              </a:rPr>
              <a:t>Self Organizing Maps for Feature Extraction</a:t>
            </a:r>
            <a:endParaRPr sz="2100">
              <a:solidFill>
                <a:srgbClr val="1C1D1F"/>
              </a:solidFill>
              <a:highlight>
                <a:srgbClr val="FFFFFF"/>
              </a:highlight>
              <a:latin typeface="Roboto"/>
              <a:ea typeface="Roboto"/>
              <a:cs typeface="Roboto"/>
              <a:sym typeface="Roboto"/>
            </a:endParaRPr>
          </a:p>
          <a:p>
            <a:pPr indent="-361950" lvl="0" marL="457200" rtl="0" algn="l">
              <a:spcBef>
                <a:spcPts val="0"/>
              </a:spcBef>
              <a:spcAft>
                <a:spcPts val="0"/>
              </a:spcAft>
              <a:buClr>
                <a:srgbClr val="1C1D1F"/>
              </a:buClr>
              <a:buSzPts val="2100"/>
              <a:buFont typeface="Roboto"/>
              <a:buChar char="●"/>
            </a:pPr>
            <a:r>
              <a:rPr lang="en" sz="2100">
                <a:solidFill>
                  <a:srgbClr val="1C1D1F"/>
                </a:solidFill>
                <a:highlight>
                  <a:srgbClr val="FFFFFF"/>
                </a:highlight>
                <a:latin typeface="Roboto"/>
                <a:ea typeface="Roboto"/>
                <a:cs typeface="Roboto"/>
                <a:sym typeface="Roboto"/>
              </a:rPr>
              <a:t>Deep Boltzmann Machines for Recommendation Systems</a:t>
            </a:r>
            <a:endParaRPr sz="2100">
              <a:solidFill>
                <a:srgbClr val="1C1D1F"/>
              </a:solidFill>
              <a:highlight>
                <a:srgbClr val="FFFFFF"/>
              </a:highlight>
              <a:latin typeface="Roboto"/>
              <a:ea typeface="Roboto"/>
              <a:cs typeface="Roboto"/>
              <a:sym typeface="Roboto"/>
            </a:endParaRPr>
          </a:p>
          <a:p>
            <a:pPr indent="-361950" lvl="0" marL="457200" rtl="0" algn="l">
              <a:spcBef>
                <a:spcPts val="0"/>
              </a:spcBef>
              <a:spcAft>
                <a:spcPts val="0"/>
              </a:spcAft>
              <a:buClr>
                <a:srgbClr val="1C1D1F"/>
              </a:buClr>
              <a:buSzPts val="2100"/>
              <a:buFont typeface="Roboto"/>
              <a:buChar char="●"/>
            </a:pPr>
            <a:r>
              <a:rPr lang="en" sz="2100">
                <a:solidFill>
                  <a:srgbClr val="1C1D1F"/>
                </a:solidFill>
                <a:highlight>
                  <a:srgbClr val="FFFFFF"/>
                </a:highlight>
                <a:latin typeface="Roboto"/>
                <a:ea typeface="Roboto"/>
                <a:cs typeface="Roboto"/>
                <a:sym typeface="Roboto"/>
              </a:rPr>
              <a:t>Auto Encoders for Recommendation Systems</a:t>
            </a:r>
            <a:endParaRPr sz="2100">
              <a:solidFill>
                <a:srgbClr val="1C1D1F"/>
              </a:solidFill>
              <a:highlight>
                <a:srgbClr val="FFFFFF"/>
              </a:highlight>
              <a:latin typeface="Roboto"/>
              <a:ea typeface="Roboto"/>
              <a:cs typeface="Roboto"/>
              <a:sym typeface="Roboto"/>
            </a:endParaRPr>
          </a:p>
          <a:p>
            <a:pPr indent="0" lvl="0" marL="0" rtl="0" algn="l">
              <a:spcBef>
                <a:spcPts val="800"/>
              </a:spcBef>
              <a:spcAft>
                <a:spcPts val="120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78" name="Google Shape;178;p30"/>
          <p:cNvPicPr preferRelativeResize="0"/>
          <p:nvPr/>
        </p:nvPicPr>
        <p:blipFill>
          <a:blip r:embed="rId4">
            <a:alphaModFix/>
          </a:blip>
          <a:stretch>
            <a:fillRect/>
          </a:stretch>
        </p:blipFill>
        <p:spPr>
          <a:xfrm>
            <a:off x="4506775" y="1707974"/>
            <a:ext cx="4160051" cy="2773350"/>
          </a:xfrm>
          <a:prstGeom prst="rect">
            <a:avLst/>
          </a:prstGeom>
          <a:noFill/>
          <a:ln>
            <a:noFill/>
          </a:ln>
        </p:spPr>
      </p:pic>
      <p:sp>
        <p:nvSpPr>
          <p:cNvPr id="179" name="Google Shape;179;p30"/>
          <p:cNvSpPr txBox="1"/>
          <p:nvPr/>
        </p:nvSpPr>
        <p:spPr>
          <a:xfrm>
            <a:off x="5523150" y="1246275"/>
            <a:ext cx="212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Geoffrey Hinton</a:t>
            </a:r>
            <a:endParaRPr b="1"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 name="Google Shape;18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3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87" name="Google Shape;187;p31"/>
          <p:cNvPicPr preferRelativeResize="0"/>
          <p:nvPr/>
        </p:nvPicPr>
        <p:blipFill>
          <a:blip r:embed="rId4">
            <a:alphaModFix/>
          </a:blip>
          <a:stretch>
            <a:fillRect/>
          </a:stretch>
        </p:blipFill>
        <p:spPr>
          <a:xfrm>
            <a:off x="757200" y="3662801"/>
            <a:ext cx="8139999" cy="639650"/>
          </a:xfrm>
          <a:prstGeom prst="rect">
            <a:avLst/>
          </a:prstGeom>
          <a:noFill/>
          <a:ln>
            <a:noFill/>
          </a:ln>
        </p:spPr>
      </p:pic>
      <p:sp>
        <p:nvSpPr>
          <p:cNvPr id="188" name="Google Shape;188;p31"/>
          <p:cNvSpPr txBox="1"/>
          <p:nvPr/>
        </p:nvSpPr>
        <p:spPr>
          <a:xfrm>
            <a:off x="7436725" y="900575"/>
            <a:ext cx="1541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Continuos</a:t>
            </a:r>
            <a:endParaRPr/>
          </a:p>
          <a:p>
            <a:pPr indent="0" lvl="0" marL="0" rtl="0" algn="l">
              <a:spcBef>
                <a:spcPts val="0"/>
              </a:spcBef>
              <a:spcAft>
                <a:spcPts val="0"/>
              </a:spcAft>
              <a:buNone/>
            </a:pPr>
            <a:r>
              <a:rPr lang="en"/>
              <a:t>Binary</a:t>
            </a:r>
            <a:endParaRPr/>
          </a:p>
          <a:p>
            <a:pPr indent="0" lvl="0" marL="0" rtl="0" algn="l">
              <a:spcBef>
                <a:spcPts val="0"/>
              </a:spcBef>
              <a:spcAft>
                <a:spcPts val="0"/>
              </a:spcAft>
              <a:buNone/>
            </a:pPr>
            <a:r>
              <a:rPr lang="en"/>
              <a:t>Categorical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295977" y="0"/>
            <a:ext cx="8552044"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2"/>
          <p:cNvPicPr preferRelativeResize="0"/>
          <p:nvPr/>
        </p:nvPicPr>
        <p:blipFill rotWithShape="1">
          <a:blip r:embed="rId3">
            <a:alphaModFix/>
          </a:blip>
          <a:srcRect b="18922" l="7455" r="34573" t="10630"/>
          <a:stretch/>
        </p:blipFill>
        <p:spPr>
          <a:xfrm>
            <a:off x="0" y="0"/>
            <a:ext cx="5301048" cy="3623624"/>
          </a:xfrm>
          <a:prstGeom prst="rect">
            <a:avLst/>
          </a:prstGeom>
          <a:noFill/>
          <a:ln>
            <a:noFill/>
          </a:ln>
        </p:spPr>
      </p:pic>
      <p:pic>
        <p:nvPicPr>
          <p:cNvPr id="194" name="Google Shape;194;p32"/>
          <p:cNvPicPr preferRelativeResize="0"/>
          <p:nvPr/>
        </p:nvPicPr>
        <p:blipFill>
          <a:blip r:embed="rId4">
            <a:alphaModFix/>
          </a:blip>
          <a:stretch>
            <a:fillRect/>
          </a:stretch>
        </p:blipFill>
        <p:spPr>
          <a:xfrm>
            <a:off x="5246250" y="422851"/>
            <a:ext cx="3340825" cy="2539450"/>
          </a:xfrm>
          <a:prstGeom prst="rect">
            <a:avLst/>
          </a:prstGeom>
          <a:noFill/>
          <a:ln>
            <a:noFill/>
          </a:ln>
        </p:spPr>
      </p:pic>
      <p:pic>
        <p:nvPicPr>
          <p:cNvPr id="195" name="Google Shape;195;p32"/>
          <p:cNvPicPr preferRelativeResize="0"/>
          <p:nvPr/>
        </p:nvPicPr>
        <p:blipFill rotWithShape="1">
          <a:blip r:embed="rId5">
            <a:alphaModFix/>
          </a:blip>
          <a:srcRect b="6669" l="-4350" r="4349" t="-6669"/>
          <a:stretch/>
        </p:blipFill>
        <p:spPr>
          <a:xfrm>
            <a:off x="4727525" y="2571750"/>
            <a:ext cx="2980553" cy="2329500"/>
          </a:xfrm>
          <a:prstGeom prst="rect">
            <a:avLst/>
          </a:prstGeom>
          <a:noFill/>
          <a:ln>
            <a:noFill/>
          </a:ln>
        </p:spPr>
      </p:pic>
      <p:sp>
        <p:nvSpPr>
          <p:cNvPr id="196" name="Google Shape;196;p32"/>
          <p:cNvSpPr txBox="1"/>
          <p:nvPr/>
        </p:nvSpPr>
        <p:spPr>
          <a:xfrm>
            <a:off x="6201963" y="634650"/>
            <a:ext cx="117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Weights, w</a:t>
            </a:r>
            <a:endParaRPr/>
          </a:p>
        </p:txBody>
      </p:sp>
      <p:sp>
        <p:nvSpPr>
          <p:cNvPr id="197" name="Google Shape;197;p32"/>
          <p:cNvSpPr txBox="1"/>
          <p:nvPr/>
        </p:nvSpPr>
        <p:spPr>
          <a:xfrm>
            <a:off x="181325" y="3428700"/>
            <a:ext cx="454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Additional Reading: Deep Sparse Rectifier Neural Network by Xavier Glorot v.v</a:t>
            </a:r>
            <a:endParaRPr/>
          </a:p>
        </p:txBody>
      </p:sp>
      <p:sp>
        <p:nvSpPr>
          <p:cNvPr id="198" name="Google Shape;198;p32"/>
          <p:cNvSpPr/>
          <p:nvPr/>
        </p:nvSpPr>
        <p:spPr>
          <a:xfrm>
            <a:off x="8159650" y="3428700"/>
            <a:ext cx="7383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txBox="1"/>
          <p:nvPr/>
        </p:nvSpPr>
        <p:spPr>
          <a:xfrm>
            <a:off x="8282650" y="3428700"/>
            <a:ext cx="49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3"/>
          <p:cNvPicPr preferRelativeResize="0"/>
          <p:nvPr/>
        </p:nvPicPr>
        <p:blipFill>
          <a:blip r:embed="rId3">
            <a:alphaModFix/>
          </a:blip>
          <a:stretch>
            <a:fillRect/>
          </a:stretch>
        </p:blipFill>
        <p:spPr>
          <a:xfrm>
            <a:off x="1395625" y="1152475"/>
            <a:ext cx="6352749" cy="3991025"/>
          </a:xfrm>
          <a:prstGeom prst="rect">
            <a:avLst/>
          </a:prstGeom>
          <a:noFill/>
          <a:ln>
            <a:noFill/>
          </a:ln>
        </p:spPr>
      </p:pic>
      <p:pic>
        <p:nvPicPr>
          <p:cNvPr id="205" name="Google Shape;205;p33"/>
          <p:cNvPicPr preferRelativeResize="0"/>
          <p:nvPr/>
        </p:nvPicPr>
        <p:blipFill>
          <a:blip r:embed="rId4">
            <a:alphaModFix/>
          </a:blip>
          <a:stretch>
            <a:fillRect/>
          </a:stretch>
        </p:blipFill>
        <p:spPr>
          <a:xfrm>
            <a:off x="0" y="-11"/>
            <a:ext cx="9144001" cy="12359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13" name="Google Shape;213;p34"/>
          <p:cNvPicPr preferRelativeResize="0"/>
          <p:nvPr/>
        </p:nvPicPr>
        <p:blipFill>
          <a:blip r:embed="rId3">
            <a:alphaModFix/>
          </a:blip>
          <a:stretch>
            <a:fillRect/>
          </a:stretch>
        </p:blipFill>
        <p:spPr>
          <a:xfrm>
            <a:off x="152400" y="15240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9" name="Google Shape;21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6"/>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26" name="Google Shape;226;p36"/>
          <p:cNvSpPr txBox="1"/>
          <p:nvPr/>
        </p:nvSpPr>
        <p:spPr>
          <a:xfrm>
            <a:off x="381125" y="370025"/>
            <a:ext cx="3263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Montserrat SemiBold"/>
                <a:ea typeface="Montserrat SemiBold"/>
                <a:cs typeface="Montserrat SemiBold"/>
                <a:sym typeface="Montserrat SemiBold"/>
              </a:rPr>
              <a:t>CNN Architecture</a:t>
            </a:r>
            <a:endParaRPr sz="2500">
              <a:solidFill>
                <a:schemeClr val="lt1"/>
              </a:solidFill>
              <a:latin typeface="Montserrat SemiBold"/>
              <a:ea typeface="Montserrat SemiBold"/>
              <a:cs typeface="Montserrat SemiBold"/>
              <a:sym typeface="Montserrat SemiBold"/>
            </a:endParaRPr>
          </a:p>
        </p:txBody>
      </p:sp>
      <p:pic>
        <p:nvPicPr>
          <p:cNvPr id="227" name="Google Shape;227;p36"/>
          <p:cNvPicPr preferRelativeResize="0"/>
          <p:nvPr/>
        </p:nvPicPr>
        <p:blipFill>
          <a:blip r:embed="rId4">
            <a:alphaModFix/>
          </a:blip>
          <a:stretch>
            <a:fillRect/>
          </a:stretch>
        </p:blipFill>
        <p:spPr>
          <a:xfrm>
            <a:off x="251637" y="2823400"/>
            <a:ext cx="3626325" cy="2109475"/>
          </a:xfrm>
          <a:prstGeom prst="rect">
            <a:avLst/>
          </a:prstGeom>
          <a:noFill/>
          <a:ln>
            <a:noFill/>
          </a:ln>
        </p:spPr>
      </p:pic>
      <p:pic>
        <p:nvPicPr>
          <p:cNvPr id="228" name="Google Shape;228;p36"/>
          <p:cNvPicPr preferRelativeResize="0"/>
          <p:nvPr/>
        </p:nvPicPr>
        <p:blipFill>
          <a:blip r:embed="rId5">
            <a:alphaModFix/>
          </a:blip>
          <a:stretch>
            <a:fillRect/>
          </a:stretch>
        </p:blipFill>
        <p:spPr>
          <a:xfrm>
            <a:off x="2965492" y="1020825"/>
            <a:ext cx="5926871" cy="2109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7"/>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34" name="Google Shape;234;p37"/>
          <p:cNvSpPr txBox="1"/>
          <p:nvPr/>
        </p:nvSpPr>
        <p:spPr>
          <a:xfrm>
            <a:off x="4093805" y="656925"/>
            <a:ext cx="956700" cy="415500"/>
          </a:xfrm>
          <a:prstGeom prst="rect">
            <a:avLst/>
          </a:prstGeom>
          <a:solidFill>
            <a:srgbClr val="38761D"/>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Montserrat Medium"/>
                <a:ea typeface="Montserrat Medium"/>
                <a:cs typeface="Montserrat Medium"/>
                <a:sym typeface="Montserrat Medium"/>
              </a:rPr>
              <a:t>Input</a:t>
            </a:r>
            <a:endParaRPr sz="1500">
              <a:solidFill>
                <a:schemeClr val="lt1"/>
              </a:solidFill>
              <a:latin typeface="Montserrat Medium"/>
              <a:ea typeface="Montserrat Medium"/>
              <a:cs typeface="Montserrat Medium"/>
              <a:sym typeface="Montserrat Medium"/>
            </a:endParaRPr>
          </a:p>
        </p:txBody>
      </p:sp>
      <p:sp>
        <p:nvSpPr>
          <p:cNvPr id="235" name="Google Shape;235;p37"/>
          <p:cNvSpPr txBox="1"/>
          <p:nvPr/>
        </p:nvSpPr>
        <p:spPr>
          <a:xfrm>
            <a:off x="3674125" y="1287616"/>
            <a:ext cx="1795800" cy="415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Montserrat Medium"/>
                <a:ea typeface="Montserrat Medium"/>
                <a:cs typeface="Montserrat Medium"/>
                <a:sym typeface="Montserrat Medium"/>
              </a:rPr>
              <a:t>Convolution</a:t>
            </a:r>
            <a:endParaRPr sz="1500">
              <a:solidFill>
                <a:schemeClr val="lt1"/>
              </a:solidFill>
              <a:latin typeface="Montserrat Medium"/>
              <a:ea typeface="Montserrat Medium"/>
              <a:cs typeface="Montserrat Medium"/>
              <a:sym typeface="Montserrat Medium"/>
            </a:endParaRPr>
          </a:p>
        </p:txBody>
      </p:sp>
      <p:sp>
        <p:nvSpPr>
          <p:cNvPr id="236" name="Google Shape;236;p37"/>
          <p:cNvSpPr txBox="1"/>
          <p:nvPr/>
        </p:nvSpPr>
        <p:spPr>
          <a:xfrm>
            <a:off x="3674125" y="1918308"/>
            <a:ext cx="1795800" cy="415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Montserrat Medium"/>
                <a:ea typeface="Montserrat Medium"/>
                <a:cs typeface="Montserrat Medium"/>
                <a:sym typeface="Montserrat Medium"/>
              </a:rPr>
              <a:t>ReLU</a:t>
            </a:r>
            <a:endParaRPr sz="1500">
              <a:solidFill>
                <a:schemeClr val="lt1"/>
              </a:solidFill>
              <a:latin typeface="Montserrat Medium"/>
              <a:ea typeface="Montserrat Medium"/>
              <a:cs typeface="Montserrat Medium"/>
              <a:sym typeface="Montserrat Medium"/>
            </a:endParaRPr>
          </a:p>
        </p:txBody>
      </p:sp>
      <p:sp>
        <p:nvSpPr>
          <p:cNvPr id="237" name="Google Shape;237;p37"/>
          <p:cNvSpPr txBox="1"/>
          <p:nvPr/>
        </p:nvSpPr>
        <p:spPr>
          <a:xfrm>
            <a:off x="3674125" y="2548999"/>
            <a:ext cx="1795800" cy="415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Montserrat Medium"/>
                <a:ea typeface="Montserrat Medium"/>
                <a:cs typeface="Montserrat Medium"/>
                <a:sym typeface="Montserrat Medium"/>
              </a:rPr>
              <a:t>Pooling</a:t>
            </a:r>
            <a:endParaRPr sz="1500">
              <a:solidFill>
                <a:schemeClr val="lt1"/>
              </a:solidFill>
              <a:latin typeface="Montserrat Medium"/>
              <a:ea typeface="Montserrat Medium"/>
              <a:cs typeface="Montserrat Medium"/>
              <a:sym typeface="Montserrat Medium"/>
            </a:endParaRPr>
          </a:p>
        </p:txBody>
      </p:sp>
      <p:sp>
        <p:nvSpPr>
          <p:cNvPr id="238" name="Google Shape;238;p37"/>
          <p:cNvSpPr txBox="1"/>
          <p:nvPr/>
        </p:nvSpPr>
        <p:spPr>
          <a:xfrm>
            <a:off x="3674125" y="3179690"/>
            <a:ext cx="1795800" cy="415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Montserrat Medium"/>
                <a:ea typeface="Montserrat Medium"/>
                <a:cs typeface="Montserrat Medium"/>
                <a:sym typeface="Montserrat Medium"/>
              </a:rPr>
              <a:t>Fully Connected</a:t>
            </a:r>
            <a:endParaRPr sz="1500">
              <a:solidFill>
                <a:schemeClr val="lt1"/>
              </a:solidFill>
              <a:latin typeface="Montserrat Medium"/>
              <a:ea typeface="Montserrat Medium"/>
              <a:cs typeface="Montserrat Medium"/>
              <a:sym typeface="Montserrat Medium"/>
            </a:endParaRPr>
          </a:p>
        </p:txBody>
      </p:sp>
      <p:sp>
        <p:nvSpPr>
          <p:cNvPr id="239" name="Google Shape;239;p37"/>
          <p:cNvSpPr txBox="1"/>
          <p:nvPr/>
        </p:nvSpPr>
        <p:spPr>
          <a:xfrm>
            <a:off x="3674050" y="3833178"/>
            <a:ext cx="1795800" cy="646500"/>
          </a:xfrm>
          <a:prstGeom prst="rect">
            <a:avLst/>
          </a:prstGeom>
          <a:solidFill>
            <a:srgbClr val="990000"/>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Montserrat Medium"/>
                <a:ea typeface="Montserrat Medium"/>
                <a:cs typeface="Montserrat Medium"/>
                <a:sym typeface="Montserrat Medium"/>
              </a:rPr>
              <a:t>Softmax (Output)</a:t>
            </a:r>
            <a:endParaRPr sz="1500">
              <a:solidFill>
                <a:schemeClr val="lt1"/>
              </a:solidFill>
              <a:latin typeface="Montserrat Medium"/>
              <a:ea typeface="Montserrat Medium"/>
              <a:cs typeface="Montserrat Medium"/>
              <a:sym typeface="Montserrat Medium"/>
            </a:endParaRPr>
          </a:p>
        </p:txBody>
      </p:sp>
      <p:cxnSp>
        <p:nvCxnSpPr>
          <p:cNvPr id="240" name="Google Shape;240;p37"/>
          <p:cNvCxnSpPr>
            <a:stCxn id="234" idx="2"/>
            <a:endCxn id="235" idx="0"/>
          </p:cNvCxnSpPr>
          <p:nvPr/>
        </p:nvCxnSpPr>
        <p:spPr>
          <a:xfrm>
            <a:off x="4572155" y="1072425"/>
            <a:ext cx="0" cy="215100"/>
          </a:xfrm>
          <a:prstGeom prst="straightConnector1">
            <a:avLst/>
          </a:prstGeom>
          <a:noFill/>
          <a:ln cap="flat" cmpd="sng" w="9525">
            <a:solidFill>
              <a:schemeClr val="lt1"/>
            </a:solidFill>
            <a:prstDash val="solid"/>
            <a:round/>
            <a:headEnd len="med" w="med" type="none"/>
            <a:tailEnd len="med" w="med" type="triangle"/>
          </a:ln>
        </p:spPr>
      </p:cxnSp>
      <p:cxnSp>
        <p:nvCxnSpPr>
          <p:cNvPr id="241" name="Google Shape;241;p37"/>
          <p:cNvCxnSpPr>
            <a:stCxn id="235" idx="2"/>
            <a:endCxn id="236" idx="0"/>
          </p:cNvCxnSpPr>
          <p:nvPr/>
        </p:nvCxnSpPr>
        <p:spPr>
          <a:xfrm>
            <a:off x="4572025" y="1703116"/>
            <a:ext cx="0" cy="215100"/>
          </a:xfrm>
          <a:prstGeom prst="straightConnector1">
            <a:avLst/>
          </a:prstGeom>
          <a:noFill/>
          <a:ln cap="flat" cmpd="sng" w="9525">
            <a:solidFill>
              <a:schemeClr val="lt1"/>
            </a:solidFill>
            <a:prstDash val="solid"/>
            <a:round/>
            <a:headEnd len="med" w="med" type="none"/>
            <a:tailEnd len="med" w="med" type="triangle"/>
          </a:ln>
        </p:spPr>
      </p:cxnSp>
      <p:cxnSp>
        <p:nvCxnSpPr>
          <p:cNvPr id="242" name="Google Shape;242;p37"/>
          <p:cNvCxnSpPr>
            <a:stCxn id="236" idx="2"/>
            <a:endCxn id="237" idx="0"/>
          </p:cNvCxnSpPr>
          <p:nvPr/>
        </p:nvCxnSpPr>
        <p:spPr>
          <a:xfrm>
            <a:off x="4572025" y="2333808"/>
            <a:ext cx="0" cy="215100"/>
          </a:xfrm>
          <a:prstGeom prst="straightConnector1">
            <a:avLst/>
          </a:prstGeom>
          <a:noFill/>
          <a:ln cap="flat" cmpd="sng" w="9525">
            <a:solidFill>
              <a:schemeClr val="lt1"/>
            </a:solidFill>
            <a:prstDash val="solid"/>
            <a:round/>
            <a:headEnd len="med" w="med" type="none"/>
            <a:tailEnd len="med" w="med" type="triangle"/>
          </a:ln>
        </p:spPr>
      </p:cxnSp>
      <p:cxnSp>
        <p:nvCxnSpPr>
          <p:cNvPr id="243" name="Google Shape;243;p37"/>
          <p:cNvCxnSpPr>
            <a:stCxn id="237" idx="2"/>
            <a:endCxn id="238" idx="0"/>
          </p:cNvCxnSpPr>
          <p:nvPr/>
        </p:nvCxnSpPr>
        <p:spPr>
          <a:xfrm>
            <a:off x="4572025" y="2964499"/>
            <a:ext cx="0" cy="215100"/>
          </a:xfrm>
          <a:prstGeom prst="straightConnector1">
            <a:avLst/>
          </a:prstGeom>
          <a:noFill/>
          <a:ln cap="flat" cmpd="sng" w="9525">
            <a:solidFill>
              <a:schemeClr val="lt1"/>
            </a:solidFill>
            <a:prstDash val="solid"/>
            <a:round/>
            <a:headEnd len="med" w="med" type="none"/>
            <a:tailEnd len="med" w="med" type="triangle"/>
          </a:ln>
        </p:spPr>
      </p:cxnSp>
      <p:cxnSp>
        <p:nvCxnSpPr>
          <p:cNvPr id="244" name="Google Shape;244;p37"/>
          <p:cNvCxnSpPr>
            <a:stCxn id="238" idx="2"/>
            <a:endCxn id="239" idx="0"/>
          </p:cNvCxnSpPr>
          <p:nvPr/>
        </p:nvCxnSpPr>
        <p:spPr>
          <a:xfrm>
            <a:off x="4572025" y="3595190"/>
            <a:ext cx="0" cy="237900"/>
          </a:xfrm>
          <a:prstGeom prst="straightConnector1">
            <a:avLst/>
          </a:prstGeom>
          <a:noFill/>
          <a:ln cap="flat" cmpd="sng" w="9525">
            <a:solidFill>
              <a:schemeClr val="lt1"/>
            </a:solidFill>
            <a:prstDash val="solid"/>
            <a:round/>
            <a:headEnd len="med" w="med" type="none"/>
            <a:tailEnd len="med" w="med" type="triangle"/>
          </a:ln>
        </p:spPr>
      </p:cxnSp>
      <p:cxnSp>
        <p:nvCxnSpPr>
          <p:cNvPr id="245" name="Google Shape;245;p37"/>
          <p:cNvCxnSpPr>
            <a:stCxn id="239" idx="2"/>
            <a:endCxn id="246" idx="0"/>
          </p:cNvCxnSpPr>
          <p:nvPr/>
        </p:nvCxnSpPr>
        <p:spPr>
          <a:xfrm>
            <a:off x="4571950" y="4479678"/>
            <a:ext cx="0" cy="6900"/>
          </a:xfrm>
          <a:prstGeom prst="straightConnector1">
            <a:avLst/>
          </a:prstGeom>
          <a:noFill/>
          <a:ln cap="flat" cmpd="sng" w="9525">
            <a:solidFill>
              <a:schemeClr val="lt1"/>
            </a:solidFill>
            <a:prstDash val="solid"/>
            <a:round/>
            <a:headEnd len="med" w="med" type="none"/>
            <a:tailEnd len="med" w="med" type="triangle"/>
          </a:ln>
        </p:spPr>
      </p:cxnSp>
      <p:sp>
        <p:nvSpPr>
          <p:cNvPr id="247" name="Google Shape;247;p37"/>
          <p:cNvSpPr txBox="1"/>
          <p:nvPr/>
        </p:nvSpPr>
        <p:spPr>
          <a:xfrm>
            <a:off x="381125" y="370025"/>
            <a:ext cx="3263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Montserrat SemiBold"/>
                <a:ea typeface="Montserrat SemiBold"/>
                <a:cs typeface="Montserrat SemiBold"/>
                <a:sym typeface="Montserrat SemiBold"/>
              </a:rPr>
              <a:t>CNN Architecture</a:t>
            </a:r>
            <a:endParaRPr sz="25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8"/>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53" name="Google Shape;253;p38"/>
          <p:cNvSpPr txBox="1"/>
          <p:nvPr/>
        </p:nvSpPr>
        <p:spPr>
          <a:xfrm>
            <a:off x="2159400" y="2202300"/>
            <a:ext cx="482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Input </a:t>
            </a:r>
            <a:r>
              <a:rPr lang="en" sz="3600">
                <a:solidFill>
                  <a:schemeClr val="lt1"/>
                </a:solidFill>
                <a:latin typeface="Montserrat SemiBold"/>
                <a:ea typeface="Montserrat SemiBold"/>
                <a:cs typeface="Montserrat SemiBold"/>
                <a:sym typeface="Montserrat SemiBold"/>
              </a:rPr>
              <a:t>Layer</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pic>
        <p:nvPicPr>
          <p:cNvPr id="258" name="Google Shape;258;p39"/>
          <p:cNvPicPr preferRelativeResize="0"/>
          <p:nvPr/>
        </p:nvPicPr>
        <p:blipFill>
          <a:blip r:embed="rId3">
            <a:alphaModFix/>
          </a:blip>
          <a:stretch>
            <a:fillRect/>
          </a:stretch>
        </p:blipFill>
        <p:spPr>
          <a:xfrm>
            <a:off x="-33200" y="0"/>
            <a:ext cx="4880699" cy="5143501"/>
          </a:xfrm>
          <a:prstGeom prst="rect">
            <a:avLst/>
          </a:prstGeom>
          <a:noFill/>
          <a:ln>
            <a:noFill/>
          </a:ln>
        </p:spPr>
      </p:pic>
      <p:sp>
        <p:nvSpPr>
          <p:cNvPr id="259" name="Google Shape;259;p39"/>
          <p:cNvSpPr/>
          <p:nvPr/>
        </p:nvSpPr>
        <p:spPr>
          <a:xfrm>
            <a:off x="-33200" y="0"/>
            <a:ext cx="4880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260" name="Google Shape;260;p39"/>
          <p:cNvPicPr preferRelativeResize="0"/>
          <p:nvPr/>
        </p:nvPicPr>
        <p:blipFill>
          <a:blip r:embed="rId4">
            <a:alphaModFix/>
          </a:blip>
          <a:stretch>
            <a:fillRect/>
          </a:stretch>
        </p:blipFill>
        <p:spPr>
          <a:xfrm>
            <a:off x="611688" y="1264300"/>
            <a:ext cx="3590926" cy="2614876"/>
          </a:xfrm>
          <a:prstGeom prst="rect">
            <a:avLst/>
          </a:prstGeom>
          <a:noFill/>
          <a:ln>
            <a:noFill/>
          </a:ln>
        </p:spPr>
      </p:pic>
      <p:sp>
        <p:nvSpPr>
          <p:cNvPr id="261" name="Google Shape;261;p39"/>
          <p:cNvSpPr txBox="1"/>
          <p:nvPr/>
        </p:nvSpPr>
        <p:spPr>
          <a:xfrm>
            <a:off x="1999750" y="3879175"/>
            <a:ext cx="81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RGB image </a:t>
            </a:r>
            <a:endParaRPr sz="800">
              <a:solidFill>
                <a:schemeClr val="lt1"/>
              </a:solidFill>
            </a:endParaRPr>
          </a:p>
        </p:txBody>
      </p:sp>
      <p:sp>
        <p:nvSpPr>
          <p:cNvPr id="262" name="Google Shape;262;p39"/>
          <p:cNvSpPr txBox="1"/>
          <p:nvPr/>
        </p:nvSpPr>
        <p:spPr>
          <a:xfrm>
            <a:off x="5076900" y="1833000"/>
            <a:ext cx="3774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Matrix of pixels with a given Width (W), Height (H), and Channel (C)</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Channel Grayscale image channel = 1</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RGB image channel = 3</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40"/>
          <p:cNvSpPr/>
          <p:nvPr/>
        </p:nvSpPr>
        <p:spPr>
          <a:xfrm>
            <a:off x="83400" y="95455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68" name="Google Shape;268;p40"/>
          <p:cNvSpPr txBox="1"/>
          <p:nvPr/>
        </p:nvSpPr>
        <p:spPr>
          <a:xfrm>
            <a:off x="2159400" y="2202300"/>
            <a:ext cx="482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Convolution Layer</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1"/>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4" name="Google Shape;274;p41"/>
          <p:cNvSpPr txBox="1"/>
          <p:nvPr/>
        </p:nvSpPr>
        <p:spPr>
          <a:xfrm>
            <a:off x="814225" y="1564200"/>
            <a:ext cx="7417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u="sng">
                <a:solidFill>
                  <a:schemeClr val="lt1"/>
                </a:solidFill>
                <a:latin typeface="Montserrat"/>
                <a:ea typeface="Montserrat"/>
                <a:cs typeface="Montserrat"/>
                <a:sym typeface="Montserrat"/>
              </a:rPr>
              <a:t>Kernel/Filter</a:t>
            </a:r>
            <a:endParaRPr sz="1700">
              <a:solidFill>
                <a:schemeClr val="lt1"/>
              </a:solidFill>
              <a:latin typeface="Montserrat"/>
              <a:ea typeface="Montserrat"/>
              <a:cs typeface="Montserrat"/>
              <a:sym typeface="Montserrat"/>
            </a:endParaRPr>
          </a:p>
        </p:txBody>
      </p:sp>
      <p:pic>
        <p:nvPicPr>
          <p:cNvPr id="275" name="Google Shape;275;p41"/>
          <p:cNvPicPr preferRelativeResize="0"/>
          <p:nvPr/>
        </p:nvPicPr>
        <p:blipFill>
          <a:blip r:embed="rId4">
            <a:alphaModFix/>
          </a:blip>
          <a:stretch>
            <a:fillRect/>
          </a:stretch>
        </p:blipFill>
        <p:spPr>
          <a:xfrm>
            <a:off x="2088825" y="2169386"/>
            <a:ext cx="1533588" cy="1087575"/>
          </a:xfrm>
          <a:prstGeom prst="rect">
            <a:avLst/>
          </a:prstGeom>
          <a:noFill/>
          <a:ln>
            <a:noFill/>
          </a:ln>
        </p:spPr>
      </p:pic>
      <p:sp>
        <p:nvSpPr>
          <p:cNvPr id="276" name="Google Shape;276;p41"/>
          <p:cNvSpPr txBox="1"/>
          <p:nvPr/>
        </p:nvSpPr>
        <p:spPr>
          <a:xfrm>
            <a:off x="2283977" y="3197731"/>
            <a:ext cx="114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3x3 kernel</a:t>
            </a:r>
            <a:endParaRPr sz="1200">
              <a:solidFill>
                <a:schemeClr val="lt1"/>
              </a:solidFill>
            </a:endParaRPr>
          </a:p>
        </p:txBody>
      </p:sp>
      <p:sp>
        <p:nvSpPr>
          <p:cNvPr id="277" name="Google Shape;277;p41"/>
          <p:cNvSpPr txBox="1"/>
          <p:nvPr/>
        </p:nvSpPr>
        <p:spPr>
          <a:xfrm>
            <a:off x="3813446" y="2275541"/>
            <a:ext cx="4061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Montserrat"/>
              <a:buChar char="●"/>
            </a:pPr>
            <a:r>
              <a:rPr lang="en" sz="1300">
                <a:solidFill>
                  <a:schemeClr val="lt1"/>
                </a:solidFill>
                <a:latin typeface="Montserrat"/>
                <a:ea typeface="Montserrat"/>
                <a:cs typeface="Montserrat"/>
                <a:sym typeface="Montserrat"/>
              </a:rPr>
              <a:t>A filter that is used to extract the features from the images. </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 sz="1300">
                <a:solidFill>
                  <a:schemeClr val="lt1"/>
                </a:solidFill>
                <a:latin typeface="Montserrat"/>
                <a:ea typeface="Montserrat"/>
                <a:cs typeface="Montserrat"/>
                <a:sym typeface="Montserrat"/>
              </a:rPr>
              <a:t>Kernel sizes consist of 1x1, 2x2, 3x3, 4x4 and 5x5 for </a:t>
            </a:r>
            <a:r>
              <a:rPr lang="en" sz="1300" u="sng">
                <a:solidFill>
                  <a:schemeClr val="lt1"/>
                </a:solidFill>
                <a:latin typeface="Montserrat"/>
                <a:ea typeface="Montserrat"/>
                <a:cs typeface="Montserrat"/>
                <a:sym typeface="Montserrat"/>
              </a:rPr>
              <a:t>2D Convolution</a:t>
            </a:r>
            <a:endParaRPr sz="1300" u="sng">
              <a:solidFill>
                <a:schemeClr val="lt1"/>
              </a:solidFill>
              <a:latin typeface="Montserrat"/>
              <a:ea typeface="Montserrat"/>
              <a:cs typeface="Montserrat"/>
              <a:sym typeface="Montserrat"/>
            </a:endParaRPr>
          </a:p>
        </p:txBody>
      </p:sp>
      <p:sp>
        <p:nvSpPr>
          <p:cNvPr id="278" name="Google Shape;278;p41"/>
          <p:cNvSpPr txBox="1"/>
          <p:nvPr/>
        </p:nvSpPr>
        <p:spPr>
          <a:xfrm>
            <a:off x="393625" y="3869063"/>
            <a:ext cx="82590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u="sng">
                <a:solidFill>
                  <a:schemeClr val="lt1"/>
                </a:solidFill>
                <a:latin typeface="Montserrat"/>
                <a:ea typeface="Montserrat"/>
                <a:cs typeface="Montserrat"/>
                <a:sym typeface="Montserrat"/>
              </a:rPr>
              <a:t>Feature Map/Activation Map</a:t>
            </a:r>
            <a:endParaRPr sz="2100" u="sng">
              <a:solidFill>
                <a:schemeClr val="lt1"/>
              </a:solidFill>
              <a:latin typeface="Montserrat"/>
              <a:ea typeface="Montserrat"/>
              <a:cs typeface="Montserrat"/>
              <a:sym typeface="Montserrat"/>
            </a:endParaRPr>
          </a:p>
          <a:p>
            <a:pPr indent="0" lvl="0" marL="457200" rtl="0" algn="ctr">
              <a:spcBef>
                <a:spcPts val="0"/>
              </a:spcBef>
              <a:spcAft>
                <a:spcPts val="0"/>
              </a:spcAft>
              <a:buNone/>
            </a:pPr>
            <a:r>
              <a:t/>
            </a:r>
            <a:endParaRPr sz="2100" u="sng">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300">
                <a:solidFill>
                  <a:schemeClr val="lt1"/>
                </a:solidFill>
                <a:latin typeface="Montserrat"/>
                <a:ea typeface="Montserrat"/>
                <a:cs typeface="Montserrat"/>
                <a:sym typeface="Montserrat"/>
              </a:rPr>
              <a:t>Generated by applying kernels/filters to the input image</a:t>
            </a:r>
            <a:endParaRPr sz="1300">
              <a:solidFill>
                <a:schemeClr val="lt1"/>
              </a:solidFill>
              <a:latin typeface="Montserrat"/>
              <a:ea typeface="Montserrat"/>
              <a:cs typeface="Montserrat"/>
              <a:sym typeface="Montserrat"/>
            </a:endParaRPr>
          </a:p>
        </p:txBody>
      </p:sp>
      <p:sp>
        <p:nvSpPr>
          <p:cNvPr id="279" name="Google Shape;279;p41"/>
          <p:cNvSpPr txBox="1"/>
          <p:nvPr/>
        </p:nvSpPr>
        <p:spPr>
          <a:xfrm>
            <a:off x="498775" y="176438"/>
            <a:ext cx="8259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u="sng">
                <a:solidFill>
                  <a:schemeClr val="lt1"/>
                </a:solidFill>
                <a:latin typeface="Montserrat"/>
                <a:ea typeface="Montserrat"/>
                <a:cs typeface="Montserrat"/>
                <a:sym typeface="Montserrat"/>
              </a:rPr>
              <a:t>Receptive Field</a:t>
            </a:r>
            <a:endParaRPr sz="2100" u="sng">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2100" u="sng">
              <a:solidFill>
                <a:schemeClr val="lt1"/>
              </a:solidFill>
              <a:latin typeface="Montserrat"/>
              <a:ea typeface="Montserrat"/>
              <a:cs typeface="Montserrat"/>
              <a:sym typeface="Montserrat"/>
            </a:endParaRPr>
          </a:p>
          <a:p>
            <a:pPr indent="0" lvl="0" marL="0" rtl="0" algn="l">
              <a:spcBef>
                <a:spcPts val="0"/>
              </a:spcBef>
              <a:spcAft>
                <a:spcPts val="0"/>
              </a:spcAft>
              <a:buNone/>
            </a:pPr>
            <a:r>
              <a:rPr lang="en" sz="1300">
                <a:solidFill>
                  <a:schemeClr val="lt1"/>
                </a:solidFill>
                <a:latin typeface="Montserrat"/>
                <a:ea typeface="Montserrat"/>
                <a:cs typeface="Montserrat"/>
                <a:sym typeface="Montserrat"/>
              </a:rPr>
              <a:t>Portion of space or spatial construct containing units that provide input to a set of units within a corresponding layer</a:t>
            </a:r>
            <a:endParaRPr sz="13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207225" y="0"/>
            <a:ext cx="8625074"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pic>
        <p:nvPicPr>
          <p:cNvPr id="284" name="Google Shape;284;p42"/>
          <p:cNvPicPr preferRelativeResize="0"/>
          <p:nvPr/>
        </p:nvPicPr>
        <p:blipFill>
          <a:blip r:embed="rId3">
            <a:alphaModFix/>
          </a:blip>
          <a:stretch>
            <a:fillRect/>
          </a:stretch>
        </p:blipFill>
        <p:spPr>
          <a:xfrm>
            <a:off x="-33200" y="0"/>
            <a:ext cx="4880699" cy="5143501"/>
          </a:xfrm>
          <a:prstGeom prst="rect">
            <a:avLst/>
          </a:prstGeom>
          <a:noFill/>
          <a:ln>
            <a:noFill/>
          </a:ln>
        </p:spPr>
      </p:pic>
      <p:sp>
        <p:nvSpPr>
          <p:cNvPr id="285" name="Google Shape;285;p42"/>
          <p:cNvSpPr/>
          <p:nvPr/>
        </p:nvSpPr>
        <p:spPr>
          <a:xfrm>
            <a:off x="-33200" y="0"/>
            <a:ext cx="4880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286" name="Google Shape;286;p42"/>
          <p:cNvPicPr preferRelativeResize="0"/>
          <p:nvPr/>
        </p:nvPicPr>
        <p:blipFill>
          <a:blip r:embed="rId4">
            <a:alphaModFix/>
          </a:blip>
          <a:stretch>
            <a:fillRect/>
          </a:stretch>
        </p:blipFill>
        <p:spPr>
          <a:xfrm>
            <a:off x="1072538" y="861937"/>
            <a:ext cx="2669225" cy="1823058"/>
          </a:xfrm>
          <a:prstGeom prst="rect">
            <a:avLst/>
          </a:prstGeom>
          <a:noFill/>
          <a:ln>
            <a:noFill/>
          </a:ln>
        </p:spPr>
      </p:pic>
      <p:sp>
        <p:nvSpPr>
          <p:cNvPr id="287" name="Google Shape;287;p42"/>
          <p:cNvSpPr txBox="1"/>
          <p:nvPr/>
        </p:nvSpPr>
        <p:spPr>
          <a:xfrm>
            <a:off x="1098814" y="2657509"/>
            <a:ext cx="261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Convolution operation of a 5x5x1 image with a 3x3x1 kernel to get a 3x3x1 convolved feature</a:t>
            </a:r>
            <a:endParaRPr sz="800">
              <a:solidFill>
                <a:schemeClr val="lt1"/>
              </a:solidFill>
            </a:endParaRPr>
          </a:p>
        </p:txBody>
      </p:sp>
      <p:pic>
        <p:nvPicPr>
          <p:cNvPr id="288" name="Google Shape;288;p42"/>
          <p:cNvPicPr preferRelativeResize="0"/>
          <p:nvPr/>
        </p:nvPicPr>
        <p:blipFill>
          <a:blip r:embed="rId5">
            <a:alphaModFix/>
          </a:blip>
          <a:stretch>
            <a:fillRect/>
          </a:stretch>
        </p:blipFill>
        <p:spPr>
          <a:xfrm>
            <a:off x="572031" y="3414348"/>
            <a:ext cx="2119032" cy="1288342"/>
          </a:xfrm>
          <a:prstGeom prst="rect">
            <a:avLst/>
          </a:prstGeom>
          <a:noFill/>
          <a:ln>
            <a:noFill/>
          </a:ln>
        </p:spPr>
      </p:pic>
      <p:sp>
        <p:nvSpPr>
          <p:cNvPr id="289" name="Google Shape;289;p42"/>
          <p:cNvSpPr txBox="1"/>
          <p:nvPr/>
        </p:nvSpPr>
        <p:spPr>
          <a:xfrm>
            <a:off x="3063962" y="3375563"/>
            <a:ext cx="1637100" cy="136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rgbClr val="FF9900"/>
                </a:solidFill>
                <a:latin typeface="Times New Roman"/>
                <a:ea typeface="Times New Roman"/>
                <a:cs typeface="Times New Roman"/>
                <a:sym typeface="Times New Roman"/>
              </a:rPr>
              <a:t>Calculation example</a:t>
            </a:r>
            <a:endParaRPr sz="1200" u="sng">
              <a:solidFill>
                <a:srgbClr val="FF99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solidFill>
                  <a:schemeClr val="lt1"/>
                </a:solidFill>
                <a:latin typeface="Times New Roman"/>
                <a:ea typeface="Times New Roman"/>
                <a:cs typeface="Times New Roman"/>
                <a:sym typeface="Times New Roman"/>
              </a:rPr>
              <a:t>(1x1) + (1x0) + (0x1) + (1x0) + (1x1) + (1x0) + (0x1) + (1x0) + (1x1) = 3</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sz="1300">
              <a:solidFill>
                <a:schemeClr val="lt1"/>
              </a:solidFill>
              <a:latin typeface="Times New Roman"/>
              <a:ea typeface="Times New Roman"/>
              <a:cs typeface="Times New Roman"/>
              <a:sym typeface="Times New Roman"/>
            </a:endParaRPr>
          </a:p>
        </p:txBody>
      </p:sp>
      <p:sp>
        <p:nvSpPr>
          <p:cNvPr id="290" name="Google Shape;290;p42"/>
          <p:cNvSpPr/>
          <p:nvPr/>
        </p:nvSpPr>
        <p:spPr>
          <a:xfrm>
            <a:off x="2132829" y="3682396"/>
            <a:ext cx="216000" cy="207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42"/>
          <p:cNvCxnSpPr>
            <a:stCxn id="290" idx="3"/>
            <a:endCxn id="289" idx="1"/>
          </p:cNvCxnSpPr>
          <p:nvPr/>
        </p:nvCxnSpPr>
        <p:spPr>
          <a:xfrm>
            <a:off x="2348829" y="3786196"/>
            <a:ext cx="715200" cy="272400"/>
          </a:xfrm>
          <a:prstGeom prst="straightConnector1">
            <a:avLst/>
          </a:prstGeom>
          <a:noFill/>
          <a:ln cap="flat" cmpd="sng" w="9525">
            <a:solidFill>
              <a:srgbClr val="FF0000"/>
            </a:solidFill>
            <a:prstDash val="solid"/>
            <a:round/>
            <a:headEnd len="med" w="med" type="none"/>
            <a:tailEnd len="med" w="med" type="triangle"/>
          </a:ln>
        </p:spPr>
      </p:cxnSp>
      <p:sp>
        <p:nvSpPr>
          <p:cNvPr id="292" name="Google Shape;292;p42"/>
          <p:cNvSpPr txBox="1"/>
          <p:nvPr/>
        </p:nvSpPr>
        <p:spPr>
          <a:xfrm>
            <a:off x="1682977" y="446436"/>
            <a:ext cx="1581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highlight>
                  <a:schemeClr val="accent4"/>
                </a:highlight>
              </a:rPr>
              <a:t>2D Image</a:t>
            </a:r>
            <a:endParaRPr b="1" sz="1500" u="sng">
              <a:solidFill>
                <a:schemeClr val="dk1"/>
              </a:solidFill>
              <a:highlight>
                <a:schemeClr val="accent4"/>
              </a:highlight>
            </a:endParaRPr>
          </a:p>
        </p:txBody>
      </p:sp>
      <p:sp>
        <p:nvSpPr>
          <p:cNvPr id="293" name="Google Shape;293;p42"/>
          <p:cNvSpPr txBox="1"/>
          <p:nvPr/>
        </p:nvSpPr>
        <p:spPr>
          <a:xfrm>
            <a:off x="4847500" y="1578900"/>
            <a:ext cx="42942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Convolution is the process of sliding a kernel/filter across the image</a:t>
            </a:r>
            <a:endParaRPr sz="1300">
              <a:solidFill>
                <a:schemeClr val="dk1"/>
              </a:solidFill>
            </a:endParaRPr>
          </a:p>
          <a:p>
            <a:pPr indent="0" lvl="0" marL="9144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 kernel acts as a feature detector and outputs a feature map (convolved feature)</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Parameter sharing on kernels result in a massive reduction in the number of parameters being produced</a:t>
            </a:r>
            <a:endParaRPr sz="13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pic>
        <p:nvPicPr>
          <p:cNvPr id="298" name="Google Shape;298;p43"/>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299" name="Google Shape;299;p43"/>
          <p:cNvSpPr/>
          <p:nvPr/>
        </p:nvSpPr>
        <p:spPr>
          <a:xfrm>
            <a:off x="-33200" y="0"/>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0" name="Google Shape;300;p43"/>
          <p:cNvSpPr txBox="1"/>
          <p:nvPr/>
        </p:nvSpPr>
        <p:spPr>
          <a:xfrm>
            <a:off x="202101" y="2256500"/>
            <a:ext cx="468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Convolution operation of a 5x5x3 image with a 3x3x3 kernel with zero padding to get a 4x4x1 feature map</a:t>
            </a:r>
            <a:endParaRPr sz="800">
              <a:solidFill>
                <a:schemeClr val="lt1"/>
              </a:solidFill>
            </a:endParaRPr>
          </a:p>
        </p:txBody>
      </p:sp>
      <p:sp>
        <p:nvSpPr>
          <p:cNvPr id="301" name="Google Shape;301;p43"/>
          <p:cNvSpPr txBox="1"/>
          <p:nvPr/>
        </p:nvSpPr>
        <p:spPr>
          <a:xfrm>
            <a:off x="1379815" y="54849"/>
            <a:ext cx="1581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highlight>
                  <a:schemeClr val="accent4"/>
                </a:highlight>
              </a:rPr>
              <a:t>3</a:t>
            </a:r>
            <a:r>
              <a:rPr b="1" lang="en" sz="1500" u="sng">
                <a:solidFill>
                  <a:schemeClr val="dk1"/>
                </a:solidFill>
                <a:highlight>
                  <a:schemeClr val="accent4"/>
                </a:highlight>
              </a:rPr>
              <a:t>D Image</a:t>
            </a:r>
            <a:endParaRPr b="1" sz="1500" u="sng">
              <a:solidFill>
                <a:schemeClr val="dk1"/>
              </a:solidFill>
              <a:highlight>
                <a:schemeClr val="accent4"/>
              </a:highlight>
            </a:endParaRPr>
          </a:p>
        </p:txBody>
      </p:sp>
      <p:sp>
        <p:nvSpPr>
          <p:cNvPr id="302" name="Google Shape;302;p43"/>
          <p:cNvSpPr txBox="1"/>
          <p:nvPr/>
        </p:nvSpPr>
        <p:spPr>
          <a:xfrm>
            <a:off x="4970100" y="1894700"/>
            <a:ext cx="41739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Depth of the kernel is set automatically to be equal to the input’s depth</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Bias is introduced to </a:t>
            </a:r>
            <a:r>
              <a:rPr lang="en" sz="1300">
                <a:solidFill>
                  <a:schemeClr val="dk1"/>
                </a:solidFill>
              </a:rPr>
              <a:t>eliminate</a:t>
            </a:r>
            <a:r>
              <a:rPr lang="en" sz="1300">
                <a:solidFill>
                  <a:schemeClr val="dk1"/>
                </a:solidFill>
              </a:rPr>
              <a:t> error</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303" name="Google Shape;303;p43"/>
          <p:cNvPicPr preferRelativeResize="0"/>
          <p:nvPr/>
        </p:nvPicPr>
        <p:blipFill>
          <a:blip r:embed="rId4">
            <a:alphaModFix/>
          </a:blip>
          <a:stretch>
            <a:fillRect/>
          </a:stretch>
        </p:blipFill>
        <p:spPr>
          <a:xfrm>
            <a:off x="677877" y="418575"/>
            <a:ext cx="3343375" cy="1877650"/>
          </a:xfrm>
          <a:prstGeom prst="rect">
            <a:avLst/>
          </a:prstGeom>
          <a:noFill/>
          <a:ln>
            <a:noFill/>
          </a:ln>
        </p:spPr>
      </p:pic>
      <p:pic>
        <p:nvPicPr>
          <p:cNvPr id="304" name="Google Shape;304;p43"/>
          <p:cNvPicPr preferRelativeResize="0"/>
          <p:nvPr/>
        </p:nvPicPr>
        <p:blipFill>
          <a:blip r:embed="rId5">
            <a:alphaModFix/>
          </a:blip>
          <a:stretch>
            <a:fillRect/>
          </a:stretch>
        </p:blipFill>
        <p:spPr>
          <a:xfrm>
            <a:off x="856825" y="2645750"/>
            <a:ext cx="2985476" cy="2438450"/>
          </a:xfrm>
          <a:prstGeom prst="rect">
            <a:avLst/>
          </a:prstGeom>
          <a:noFill/>
          <a:ln>
            <a:noFill/>
          </a:ln>
        </p:spPr>
      </p:pic>
      <p:sp>
        <p:nvSpPr>
          <p:cNvPr id="305" name="Google Shape;305;p43"/>
          <p:cNvSpPr/>
          <p:nvPr/>
        </p:nvSpPr>
        <p:spPr>
          <a:xfrm>
            <a:off x="2378775" y="2708675"/>
            <a:ext cx="259500" cy="10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txBox="1"/>
          <p:nvPr/>
        </p:nvSpPr>
        <p:spPr>
          <a:xfrm>
            <a:off x="5039875" y="3153175"/>
            <a:ext cx="3027000" cy="307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Kernel size set to 2x2xC where C = channel of input image</a:t>
            </a:r>
            <a:endParaRPr sz="800"/>
          </a:p>
        </p:txBody>
      </p:sp>
      <p:sp>
        <p:nvSpPr>
          <p:cNvPr id="307" name="Google Shape;307;p43"/>
          <p:cNvSpPr/>
          <p:nvPr/>
        </p:nvSpPr>
        <p:spPr>
          <a:xfrm>
            <a:off x="2275613" y="3734350"/>
            <a:ext cx="147900" cy="10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txBox="1"/>
          <p:nvPr/>
        </p:nvSpPr>
        <p:spPr>
          <a:xfrm>
            <a:off x="4970100" y="3690025"/>
            <a:ext cx="3027000" cy="831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With kernel’s depth set to 3 (same as </a:t>
            </a:r>
            <a:r>
              <a:rPr lang="en" sz="800"/>
              <a:t>input</a:t>
            </a:r>
            <a:r>
              <a:rPr lang="en" sz="800"/>
              <a:t> image), and number of kernel set to 32:</a:t>
            </a:r>
            <a:endParaRPr sz="800"/>
          </a:p>
          <a:p>
            <a:pPr indent="0" lvl="0" marL="457200" rtl="0" algn="l">
              <a:spcBef>
                <a:spcPts val="0"/>
              </a:spcBef>
              <a:spcAft>
                <a:spcPts val="0"/>
              </a:spcAft>
              <a:buNone/>
            </a:pPr>
            <a:r>
              <a:t/>
            </a:r>
            <a:endParaRPr sz="800"/>
          </a:p>
          <a:p>
            <a:pPr indent="0" lvl="0" marL="0" rtl="0" algn="l">
              <a:spcBef>
                <a:spcPts val="0"/>
              </a:spcBef>
              <a:spcAft>
                <a:spcPts val="0"/>
              </a:spcAft>
              <a:buNone/>
            </a:pPr>
            <a:r>
              <a:rPr lang="en" sz="900" u="sng">
                <a:solidFill>
                  <a:srgbClr val="FF9900"/>
                </a:solidFill>
                <a:latin typeface="Times New Roman"/>
                <a:ea typeface="Times New Roman"/>
                <a:cs typeface="Times New Roman"/>
                <a:sym typeface="Times New Roman"/>
              </a:rPr>
              <a:t>Calculation Example</a:t>
            </a:r>
            <a:endParaRPr sz="900" u="sng">
              <a:solidFill>
                <a:srgbClr val="FF990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chemeClr val="dk1"/>
                </a:solidFill>
                <a:latin typeface="Times New Roman"/>
                <a:ea typeface="Times New Roman"/>
                <a:cs typeface="Times New Roman"/>
                <a:sym typeface="Times New Roman"/>
              </a:rPr>
              <a:t># of parameter = (2x2x3) x 32 + 32 = 416</a:t>
            </a:r>
            <a:endParaRPr sz="900">
              <a:solidFill>
                <a:schemeClr val="dk1"/>
              </a:solidFill>
              <a:latin typeface="Times New Roman"/>
              <a:ea typeface="Times New Roman"/>
              <a:cs typeface="Times New Roman"/>
              <a:sym typeface="Times New Roman"/>
            </a:endParaRPr>
          </a:p>
        </p:txBody>
      </p:sp>
      <p:cxnSp>
        <p:nvCxnSpPr>
          <p:cNvPr id="309" name="Google Shape;309;p43"/>
          <p:cNvCxnSpPr>
            <a:endCxn id="308" idx="1"/>
          </p:cNvCxnSpPr>
          <p:nvPr/>
        </p:nvCxnSpPr>
        <p:spPr>
          <a:xfrm>
            <a:off x="2423400" y="3810175"/>
            <a:ext cx="2546700" cy="295500"/>
          </a:xfrm>
          <a:prstGeom prst="straightConnector1">
            <a:avLst/>
          </a:prstGeom>
          <a:noFill/>
          <a:ln cap="flat" cmpd="sng" w="9525">
            <a:solidFill>
              <a:srgbClr val="FF0000"/>
            </a:solidFill>
            <a:prstDash val="solid"/>
            <a:round/>
            <a:headEnd len="med" w="med" type="none"/>
            <a:tailEnd len="med" w="med" type="triangle"/>
          </a:ln>
        </p:spPr>
      </p:cxnSp>
      <p:cxnSp>
        <p:nvCxnSpPr>
          <p:cNvPr id="310" name="Google Shape;310;p43"/>
          <p:cNvCxnSpPr>
            <a:endCxn id="306" idx="1"/>
          </p:cNvCxnSpPr>
          <p:nvPr/>
        </p:nvCxnSpPr>
        <p:spPr>
          <a:xfrm>
            <a:off x="2638375" y="2768875"/>
            <a:ext cx="2401500" cy="538200"/>
          </a:xfrm>
          <a:prstGeom prst="straightConnector1">
            <a:avLst/>
          </a:prstGeom>
          <a:noFill/>
          <a:ln cap="flat" cmpd="sng" w="9525">
            <a:solidFill>
              <a:srgbClr val="FF0000"/>
            </a:solidFill>
            <a:prstDash val="solid"/>
            <a:round/>
            <a:headEnd len="med" w="med" type="none"/>
            <a:tailEnd len="med" w="med" type="triangle"/>
          </a:ln>
        </p:spPr>
      </p:cxnSp>
      <p:sp>
        <p:nvSpPr>
          <p:cNvPr id="311" name="Google Shape;311;p43"/>
          <p:cNvSpPr/>
          <p:nvPr/>
        </p:nvSpPr>
        <p:spPr>
          <a:xfrm>
            <a:off x="6557400" y="4278675"/>
            <a:ext cx="147900" cy="1596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43"/>
          <p:cNvCxnSpPr>
            <a:stCxn id="311" idx="3"/>
          </p:cNvCxnSpPr>
          <p:nvPr/>
        </p:nvCxnSpPr>
        <p:spPr>
          <a:xfrm>
            <a:off x="6705300" y="4358475"/>
            <a:ext cx="186000" cy="391800"/>
          </a:xfrm>
          <a:prstGeom prst="straightConnector1">
            <a:avLst/>
          </a:prstGeom>
          <a:noFill/>
          <a:ln cap="flat" cmpd="sng" w="9525">
            <a:solidFill>
              <a:srgbClr val="9900FF"/>
            </a:solidFill>
            <a:prstDash val="solid"/>
            <a:round/>
            <a:headEnd len="med" w="med" type="none"/>
            <a:tailEnd len="med" w="med" type="triangle"/>
          </a:ln>
        </p:spPr>
      </p:cxnSp>
      <p:sp>
        <p:nvSpPr>
          <p:cNvPr id="313" name="Google Shape;313;p43"/>
          <p:cNvSpPr txBox="1"/>
          <p:nvPr/>
        </p:nvSpPr>
        <p:spPr>
          <a:xfrm>
            <a:off x="6428050" y="4750375"/>
            <a:ext cx="1038600" cy="3078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Number of biases</a:t>
            </a:r>
            <a:endParaRPr sz="800"/>
          </a:p>
        </p:txBody>
      </p:sp>
      <p:sp>
        <p:nvSpPr>
          <p:cNvPr id="314" name="Google Shape;314;p43"/>
          <p:cNvSpPr/>
          <p:nvPr/>
        </p:nvSpPr>
        <p:spPr>
          <a:xfrm>
            <a:off x="3144319" y="2718200"/>
            <a:ext cx="670800" cy="10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43"/>
          <p:cNvCxnSpPr>
            <a:endCxn id="306" idx="1"/>
          </p:cNvCxnSpPr>
          <p:nvPr/>
        </p:nvCxnSpPr>
        <p:spPr>
          <a:xfrm>
            <a:off x="3814975" y="2771875"/>
            <a:ext cx="1224900" cy="535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pic>
        <p:nvPicPr>
          <p:cNvPr id="320" name="Google Shape;320;p44"/>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321" name="Google Shape;321;p44"/>
          <p:cNvSpPr/>
          <p:nvPr/>
        </p:nvSpPr>
        <p:spPr>
          <a:xfrm>
            <a:off x="-33200" y="0"/>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A common form of CNN architecture in which convolutional layers are stacked between ReLus continuously before being passed through the pooling layer</a:t>
            </a:r>
            <a:endParaRPr/>
          </a:p>
        </p:txBody>
      </p:sp>
      <p:sp>
        <p:nvSpPr>
          <p:cNvPr id="322" name="Google Shape;322;p44"/>
          <p:cNvSpPr txBox="1"/>
          <p:nvPr/>
        </p:nvSpPr>
        <p:spPr>
          <a:xfrm>
            <a:off x="4958475" y="1694525"/>
            <a:ext cx="4173900" cy="1785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First conv layer extracts low-level features like edges, lines, curves. </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Subsequent layers extract higher level features like shapes, objects etc (hierarchical), since the region of the image within a higher layer are results of the accumulated receptive fields of previous lower layers</a:t>
            </a:r>
            <a:endParaRPr sz="1300">
              <a:solidFill>
                <a:schemeClr val="dk1"/>
              </a:solidFill>
            </a:endParaRPr>
          </a:p>
        </p:txBody>
      </p:sp>
      <p:pic>
        <p:nvPicPr>
          <p:cNvPr id="323" name="Google Shape;323;p44"/>
          <p:cNvPicPr preferRelativeResize="0"/>
          <p:nvPr/>
        </p:nvPicPr>
        <p:blipFill>
          <a:blip r:embed="rId4">
            <a:alphaModFix/>
          </a:blip>
          <a:stretch>
            <a:fillRect/>
          </a:stretch>
        </p:blipFill>
        <p:spPr>
          <a:xfrm>
            <a:off x="618950" y="2939775"/>
            <a:ext cx="2670025" cy="1968750"/>
          </a:xfrm>
          <a:prstGeom prst="rect">
            <a:avLst/>
          </a:prstGeom>
          <a:noFill/>
          <a:ln>
            <a:noFill/>
          </a:ln>
        </p:spPr>
      </p:pic>
      <p:sp>
        <p:nvSpPr>
          <p:cNvPr id="324" name="Google Shape;324;p44"/>
          <p:cNvSpPr txBox="1"/>
          <p:nvPr/>
        </p:nvSpPr>
        <p:spPr>
          <a:xfrm>
            <a:off x="159938" y="460725"/>
            <a:ext cx="267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lt1"/>
                </a:solidFill>
              </a:rPr>
              <a:t>How it works</a:t>
            </a:r>
            <a:endParaRPr b="1" sz="1500" u="sng">
              <a:solidFill>
                <a:schemeClr val="lt1"/>
              </a:solidFill>
            </a:endParaRPr>
          </a:p>
        </p:txBody>
      </p:sp>
      <p:pic>
        <p:nvPicPr>
          <p:cNvPr id="325" name="Google Shape;325;p44"/>
          <p:cNvPicPr preferRelativeResize="0"/>
          <p:nvPr/>
        </p:nvPicPr>
        <p:blipFill>
          <a:blip r:embed="rId5">
            <a:alphaModFix/>
          </a:blip>
          <a:stretch>
            <a:fillRect/>
          </a:stretch>
        </p:blipFill>
        <p:spPr>
          <a:xfrm>
            <a:off x="196932" y="974025"/>
            <a:ext cx="4568400" cy="1411950"/>
          </a:xfrm>
          <a:prstGeom prst="rect">
            <a:avLst/>
          </a:prstGeom>
          <a:noFill/>
          <a:ln>
            <a:noFill/>
          </a:ln>
        </p:spPr>
      </p:pic>
      <p:sp>
        <p:nvSpPr>
          <p:cNvPr id="326" name="Google Shape;326;p44"/>
          <p:cNvSpPr/>
          <p:nvPr/>
        </p:nvSpPr>
        <p:spPr>
          <a:xfrm>
            <a:off x="728963" y="1420200"/>
            <a:ext cx="429300" cy="555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4"/>
          <p:cNvSpPr txBox="1"/>
          <p:nvPr/>
        </p:nvSpPr>
        <p:spPr>
          <a:xfrm>
            <a:off x="5136100" y="4166600"/>
            <a:ext cx="182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Receptive field size = 5x5</a:t>
            </a:r>
            <a:endParaRPr sz="1100">
              <a:solidFill>
                <a:schemeClr val="dk1"/>
              </a:solidFill>
            </a:endParaRPr>
          </a:p>
        </p:txBody>
      </p:sp>
      <p:sp>
        <p:nvSpPr>
          <p:cNvPr id="328" name="Google Shape;328;p44"/>
          <p:cNvSpPr/>
          <p:nvPr/>
        </p:nvSpPr>
        <p:spPr>
          <a:xfrm>
            <a:off x="2634650" y="3692950"/>
            <a:ext cx="377700" cy="45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44"/>
          <p:cNvCxnSpPr>
            <a:endCxn id="327" idx="1"/>
          </p:cNvCxnSpPr>
          <p:nvPr/>
        </p:nvCxnSpPr>
        <p:spPr>
          <a:xfrm>
            <a:off x="3012400" y="3918800"/>
            <a:ext cx="2123700" cy="424800"/>
          </a:xfrm>
          <a:prstGeom prst="straightConnector1">
            <a:avLst/>
          </a:prstGeom>
          <a:noFill/>
          <a:ln cap="flat" cmpd="sng" w="9525">
            <a:solidFill>
              <a:srgbClr val="FF0000"/>
            </a:solidFill>
            <a:prstDash val="solid"/>
            <a:round/>
            <a:headEnd len="med" w="med" type="none"/>
            <a:tailEnd len="med" w="med" type="triangle"/>
          </a:ln>
        </p:spPr>
      </p:cxnSp>
      <p:sp>
        <p:nvSpPr>
          <p:cNvPr id="330" name="Google Shape;330;p44"/>
          <p:cNvSpPr/>
          <p:nvPr/>
        </p:nvSpPr>
        <p:spPr>
          <a:xfrm>
            <a:off x="5136100" y="4205600"/>
            <a:ext cx="1783500" cy="27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txBox="1"/>
          <p:nvPr/>
        </p:nvSpPr>
        <p:spPr>
          <a:xfrm>
            <a:off x="148025" y="2356475"/>
            <a:ext cx="466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A common form of CNN architecture in which convolutional layers are stacked between ReLus continuously before being passed through the pooling layer</a:t>
            </a:r>
            <a:endParaRPr sz="900">
              <a:solidFill>
                <a:schemeClr val="lt1"/>
              </a:solidFill>
            </a:endParaRPr>
          </a:p>
        </p:txBody>
      </p:sp>
      <p:cxnSp>
        <p:nvCxnSpPr>
          <p:cNvPr id="332" name="Google Shape;332;p44"/>
          <p:cNvCxnSpPr>
            <a:stCxn id="326" idx="2"/>
          </p:cNvCxnSpPr>
          <p:nvPr/>
        </p:nvCxnSpPr>
        <p:spPr>
          <a:xfrm>
            <a:off x="943613" y="1975200"/>
            <a:ext cx="1056600" cy="999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5"/>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338" name="Google Shape;338;p45"/>
          <p:cNvSpPr txBox="1"/>
          <p:nvPr/>
        </p:nvSpPr>
        <p:spPr>
          <a:xfrm>
            <a:off x="1385250" y="2231925"/>
            <a:ext cx="6373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ReLU Activation</a:t>
            </a:r>
            <a:r>
              <a:rPr lang="en" sz="3600">
                <a:solidFill>
                  <a:schemeClr val="lt1"/>
                </a:solidFill>
                <a:latin typeface="Montserrat SemiBold"/>
                <a:ea typeface="Montserrat SemiBold"/>
                <a:cs typeface="Montserrat SemiBold"/>
                <a:sym typeface="Montserrat SemiBold"/>
              </a:rPr>
              <a:t> Layer</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pic>
        <p:nvPicPr>
          <p:cNvPr id="343" name="Google Shape;343;p46"/>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344" name="Google Shape;344;p46"/>
          <p:cNvSpPr/>
          <p:nvPr/>
        </p:nvSpPr>
        <p:spPr>
          <a:xfrm>
            <a:off x="-1951600" y="111225"/>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5" name="Google Shape;345;p46"/>
          <p:cNvSpPr txBox="1"/>
          <p:nvPr/>
        </p:nvSpPr>
        <p:spPr>
          <a:xfrm>
            <a:off x="4925675" y="1383150"/>
            <a:ext cx="41739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ReLU converts all negative inputs to zero </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Therefore, ReLU does not activate all neurons at the same time</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This makes it very computational efficient as few neurons are activated per time. Hence ReLU converges faster than other functions like tanh and sigmoid activation functions</a:t>
            </a:r>
            <a:endParaRPr sz="1300">
              <a:solidFill>
                <a:schemeClr val="dk1"/>
              </a:solidFill>
            </a:endParaRPr>
          </a:p>
        </p:txBody>
      </p:sp>
      <p:pic>
        <p:nvPicPr>
          <p:cNvPr id="346" name="Google Shape;346;p46"/>
          <p:cNvPicPr preferRelativeResize="0"/>
          <p:nvPr/>
        </p:nvPicPr>
        <p:blipFill>
          <a:blip r:embed="rId4">
            <a:alphaModFix/>
          </a:blip>
          <a:stretch>
            <a:fillRect/>
          </a:stretch>
        </p:blipFill>
        <p:spPr>
          <a:xfrm>
            <a:off x="1399625" y="558875"/>
            <a:ext cx="2126025" cy="1655575"/>
          </a:xfrm>
          <a:prstGeom prst="rect">
            <a:avLst/>
          </a:prstGeom>
          <a:noFill/>
          <a:ln>
            <a:noFill/>
          </a:ln>
        </p:spPr>
      </p:pic>
      <p:pic>
        <p:nvPicPr>
          <p:cNvPr id="347" name="Google Shape;347;p46"/>
          <p:cNvPicPr preferRelativeResize="0"/>
          <p:nvPr/>
        </p:nvPicPr>
        <p:blipFill>
          <a:blip r:embed="rId5">
            <a:alphaModFix/>
          </a:blip>
          <a:stretch>
            <a:fillRect/>
          </a:stretch>
        </p:blipFill>
        <p:spPr>
          <a:xfrm>
            <a:off x="925186" y="2703399"/>
            <a:ext cx="3074924" cy="1698100"/>
          </a:xfrm>
          <a:prstGeom prst="rect">
            <a:avLst/>
          </a:prstGeom>
          <a:noFill/>
          <a:ln>
            <a:noFill/>
          </a:ln>
        </p:spPr>
      </p:pic>
      <p:sp>
        <p:nvSpPr>
          <p:cNvPr id="348" name="Google Shape;348;p46"/>
          <p:cNvSpPr txBox="1"/>
          <p:nvPr/>
        </p:nvSpPr>
        <p:spPr>
          <a:xfrm>
            <a:off x="1708900" y="2214450"/>
            <a:ext cx="1507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ReLU Activation Function</a:t>
            </a:r>
            <a:endParaRPr sz="800">
              <a:solidFill>
                <a:schemeClr val="lt1"/>
              </a:solidFill>
            </a:endParaRPr>
          </a:p>
        </p:txBody>
      </p:sp>
      <p:sp>
        <p:nvSpPr>
          <p:cNvPr id="349" name="Google Shape;349;p46"/>
          <p:cNvSpPr txBox="1"/>
          <p:nvPr/>
        </p:nvSpPr>
        <p:spPr>
          <a:xfrm>
            <a:off x="925138" y="4401500"/>
            <a:ext cx="30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ReLU Activation Function applied on the output from convolution operation</a:t>
            </a:r>
            <a:endParaRPr sz="8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47"/>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5" name="Google Shape;355;p47"/>
          <p:cNvSpPr txBox="1"/>
          <p:nvPr/>
        </p:nvSpPr>
        <p:spPr>
          <a:xfrm>
            <a:off x="1429346" y="2456925"/>
            <a:ext cx="1973400" cy="145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356" name="Google Shape;356;p47"/>
          <p:cNvPicPr preferRelativeResize="0"/>
          <p:nvPr/>
        </p:nvPicPr>
        <p:blipFill>
          <a:blip r:embed="rId4">
            <a:alphaModFix/>
          </a:blip>
          <a:stretch>
            <a:fillRect/>
          </a:stretch>
        </p:blipFill>
        <p:spPr>
          <a:xfrm>
            <a:off x="1625913" y="1432225"/>
            <a:ext cx="5818175" cy="2957225"/>
          </a:xfrm>
          <a:prstGeom prst="rect">
            <a:avLst/>
          </a:prstGeom>
          <a:noFill/>
          <a:ln>
            <a:noFill/>
          </a:ln>
        </p:spPr>
      </p:pic>
      <p:sp>
        <p:nvSpPr>
          <p:cNvPr id="357" name="Google Shape;357;p47"/>
          <p:cNvSpPr txBox="1"/>
          <p:nvPr/>
        </p:nvSpPr>
        <p:spPr>
          <a:xfrm>
            <a:off x="516950" y="662950"/>
            <a:ext cx="4794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Montserrat SemiBold"/>
                <a:ea typeface="Montserrat SemiBold"/>
                <a:cs typeface="Montserrat SemiBold"/>
                <a:sym typeface="Montserrat SemiBold"/>
              </a:rPr>
              <a:t>Other Activation Functions</a:t>
            </a:r>
            <a:endParaRPr sz="25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48"/>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363" name="Google Shape;363;p48"/>
          <p:cNvSpPr txBox="1"/>
          <p:nvPr/>
        </p:nvSpPr>
        <p:spPr>
          <a:xfrm>
            <a:off x="1385250" y="2202300"/>
            <a:ext cx="6373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Pooling</a:t>
            </a:r>
            <a:r>
              <a:rPr lang="en" sz="3600">
                <a:solidFill>
                  <a:schemeClr val="lt1"/>
                </a:solidFill>
                <a:latin typeface="Montserrat SemiBold"/>
                <a:ea typeface="Montserrat SemiBold"/>
                <a:cs typeface="Montserrat SemiBold"/>
                <a:sym typeface="Montserrat SemiBold"/>
              </a:rPr>
              <a:t> Layer</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pic>
        <p:nvPicPr>
          <p:cNvPr id="368" name="Google Shape;368;p49"/>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369" name="Google Shape;369;p49"/>
          <p:cNvSpPr/>
          <p:nvPr/>
        </p:nvSpPr>
        <p:spPr>
          <a:xfrm>
            <a:off x="-33212" y="0"/>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0" name="Google Shape;370;p49"/>
          <p:cNvSpPr txBox="1"/>
          <p:nvPr/>
        </p:nvSpPr>
        <p:spPr>
          <a:xfrm>
            <a:off x="557147" y="2265463"/>
            <a:ext cx="214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3x3 max pooling over 5x5 feature map</a:t>
            </a:r>
            <a:endParaRPr sz="800">
              <a:solidFill>
                <a:schemeClr val="lt1"/>
              </a:solidFill>
            </a:endParaRPr>
          </a:p>
        </p:txBody>
      </p:sp>
      <p:sp>
        <p:nvSpPr>
          <p:cNvPr id="371" name="Google Shape;371;p49"/>
          <p:cNvSpPr txBox="1"/>
          <p:nvPr/>
        </p:nvSpPr>
        <p:spPr>
          <a:xfrm>
            <a:off x="446150" y="298675"/>
            <a:ext cx="1419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highlight>
                  <a:schemeClr val="accent4"/>
                </a:highlight>
              </a:rPr>
              <a:t>Max Pooling</a:t>
            </a:r>
            <a:endParaRPr b="1" sz="1500" u="sng">
              <a:solidFill>
                <a:schemeClr val="dk1"/>
              </a:solidFill>
              <a:highlight>
                <a:schemeClr val="accent4"/>
              </a:highlight>
            </a:endParaRPr>
          </a:p>
        </p:txBody>
      </p:sp>
      <p:sp>
        <p:nvSpPr>
          <p:cNvPr id="372" name="Google Shape;372;p49"/>
          <p:cNvSpPr txBox="1"/>
          <p:nvPr/>
        </p:nvSpPr>
        <p:spPr>
          <a:xfrm>
            <a:off x="4958475" y="678450"/>
            <a:ext cx="4173900" cy="3786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Pooling layer is responsible for reducing the spatial size of the feature map</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Max Pooling</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Returns the maximum value from the </a:t>
            </a:r>
            <a:r>
              <a:rPr lang="en" sz="1300">
                <a:solidFill>
                  <a:schemeClr val="dk1"/>
                </a:solidFill>
              </a:rPr>
              <a:t>portion</a:t>
            </a:r>
            <a:r>
              <a:rPr lang="en" sz="1300">
                <a:solidFill>
                  <a:schemeClr val="dk1"/>
                </a:solidFill>
              </a:rPr>
              <a:t> of the image covered by the kernel</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Performs as noise suppressant</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Typically done in the middle of CNN</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Average Pooling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Returns the average of all the values from the portion of the image covered by the kernel</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Typically used as the final layer before fully connected layer</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373" name="Google Shape;373;p49"/>
          <p:cNvPicPr preferRelativeResize="0"/>
          <p:nvPr/>
        </p:nvPicPr>
        <p:blipFill>
          <a:blip r:embed="rId4">
            <a:alphaModFix/>
          </a:blip>
          <a:stretch>
            <a:fillRect/>
          </a:stretch>
        </p:blipFill>
        <p:spPr>
          <a:xfrm>
            <a:off x="557139" y="677513"/>
            <a:ext cx="2535575" cy="1587950"/>
          </a:xfrm>
          <a:prstGeom prst="rect">
            <a:avLst/>
          </a:prstGeom>
          <a:noFill/>
          <a:ln>
            <a:noFill/>
          </a:ln>
        </p:spPr>
      </p:pic>
      <p:sp>
        <p:nvSpPr>
          <p:cNvPr id="374" name="Google Shape;374;p49"/>
          <p:cNvSpPr txBox="1"/>
          <p:nvPr/>
        </p:nvSpPr>
        <p:spPr>
          <a:xfrm>
            <a:off x="557150" y="4707650"/>
            <a:ext cx="244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2</a:t>
            </a:r>
            <a:r>
              <a:rPr lang="en" sz="900">
                <a:solidFill>
                  <a:schemeClr val="lt1"/>
                </a:solidFill>
              </a:rPr>
              <a:t>x2 average pooling over 3x3 feature map</a:t>
            </a:r>
            <a:endParaRPr sz="800">
              <a:solidFill>
                <a:schemeClr val="lt1"/>
              </a:solidFill>
            </a:endParaRPr>
          </a:p>
        </p:txBody>
      </p:sp>
      <p:sp>
        <p:nvSpPr>
          <p:cNvPr id="375" name="Google Shape;375;p49"/>
          <p:cNvSpPr txBox="1"/>
          <p:nvPr/>
        </p:nvSpPr>
        <p:spPr>
          <a:xfrm>
            <a:off x="497950" y="2741200"/>
            <a:ext cx="169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highlight>
                  <a:schemeClr val="accent4"/>
                </a:highlight>
              </a:rPr>
              <a:t>Average Pooling</a:t>
            </a:r>
            <a:endParaRPr b="1" sz="1500" u="sng">
              <a:solidFill>
                <a:schemeClr val="dk1"/>
              </a:solidFill>
              <a:highlight>
                <a:schemeClr val="accent4"/>
              </a:highlight>
            </a:endParaRPr>
          </a:p>
        </p:txBody>
      </p:sp>
      <p:pic>
        <p:nvPicPr>
          <p:cNvPr id="376" name="Google Shape;376;p49"/>
          <p:cNvPicPr preferRelativeResize="0"/>
          <p:nvPr/>
        </p:nvPicPr>
        <p:blipFill>
          <a:blip r:embed="rId5">
            <a:alphaModFix/>
          </a:blip>
          <a:stretch>
            <a:fillRect/>
          </a:stretch>
        </p:blipFill>
        <p:spPr>
          <a:xfrm>
            <a:off x="557150" y="3119700"/>
            <a:ext cx="3565893" cy="1587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0" name="Shape 380"/>
        <p:cNvGrpSpPr/>
        <p:nvPr/>
      </p:nvGrpSpPr>
      <p:grpSpPr>
        <a:xfrm>
          <a:off x="0" y="0"/>
          <a:ext cx="0" cy="0"/>
          <a:chOff x="0" y="0"/>
          <a:chExt cx="0" cy="0"/>
        </a:xfrm>
      </p:grpSpPr>
      <p:pic>
        <p:nvPicPr>
          <p:cNvPr id="381" name="Google Shape;381;p50"/>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382" name="Google Shape;382;p50"/>
          <p:cNvSpPr/>
          <p:nvPr/>
        </p:nvSpPr>
        <p:spPr>
          <a:xfrm>
            <a:off x="-33225" y="0"/>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83" name="Google Shape;383;p50"/>
          <p:cNvSpPr txBox="1"/>
          <p:nvPr/>
        </p:nvSpPr>
        <p:spPr>
          <a:xfrm>
            <a:off x="384800" y="2032200"/>
            <a:ext cx="255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Global max pooling over 4x4x3 feature map to produce 1x1x3 output</a:t>
            </a:r>
            <a:endParaRPr sz="800">
              <a:solidFill>
                <a:schemeClr val="lt1"/>
              </a:solidFill>
            </a:endParaRPr>
          </a:p>
        </p:txBody>
      </p:sp>
      <p:sp>
        <p:nvSpPr>
          <p:cNvPr id="384" name="Google Shape;384;p50"/>
          <p:cNvSpPr txBox="1"/>
          <p:nvPr/>
        </p:nvSpPr>
        <p:spPr>
          <a:xfrm>
            <a:off x="309100" y="223350"/>
            <a:ext cx="1981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highlight>
                  <a:schemeClr val="accent4"/>
                </a:highlight>
              </a:rPr>
              <a:t>Global </a:t>
            </a:r>
            <a:r>
              <a:rPr b="1" lang="en" sz="1500" u="sng">
                <a:solidFill>
                  <a:schemeClr val="dk1"/>
                </a:solidFill>
                <a:highlight>
                  <a:schemeClr val="accent4"/>
                </a:highlight>
              </a:rPr>
              <a:t>Max Pooling</a:t>
            </a:r>
            <a:endParaRPr b="1" sz="1500" u="sng">
              <a:solidFill>
                <a:schemeClr val="dk1"/>
              </a:solidFill>
              <a:highlight>
                <a:schemeClr val="accent4"/>
              </a:highlight>
            </a:endParaRPr>
          </a:p>
        </p:txBody>
      </p:sp>
      <p:sp>
        <p:nvSpPr>
          <p:cNvPr id="385" name="Google Shape;385;p50"/>
          <p:cNvSpPr txBox="1"/>
          <p:nvPr/>
        </p:nvSpPr>
        <p:spPr>
          <a:xfrm>
            <a:off x="4958475" y="743775"/>
            <a:ext cx="4173900" cy="3986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Global max pooling = ordinary max pooling layer with pool size equals to the size of the input</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Global average pooling = ordinary average pooling layer with pool size equals to the size of the input</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Designed to replace the fully connected layers</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Resulted vector is directly fed into the softmax layer</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Advantages include:</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Overfitting is avoided</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Dimensionality reduction, therefore more robust to spatial translation of the inputs</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386" name="Google Shape;386;p50"/>
          <p:cNvPicPr preferRelativeResize="0"/>
          <p:nvPr/>
        </p:nvPicPr>
        <p:blipFill>
          <a:blip r:embed="rId4">
            <a:alphaModFix/>
          </a:blip>
          <a:stretch>
            <a:fillRect/>
          </a:stretch>
        </p:blipFill>
        <p:spPr>
          <a:xfrm>
            <a:off x="401300" y="579625"/>
            <a:ext cx="2525399" cy="1496983"/>
          </a:xfrm>
          <a:prstGeom prst="rect">
            <a:avLst/>
          </a:prstGeom>
          <a:noFill/>
          <a:ln>
            <a:noFill/>
          </a:ln>
        </p:spPr>
      </p:pic>
      <p:sp>
        <p:nvSpPr>
          <p:cNvPr id="387" name="Google Shape;387;p50"/>
          <p:cNvSpPr txBox="1"/>
          <p:nvPr/>
        </p:nvSpPr>
        <p:spPr>
          <a:xfrm>
            <a:off x="242500" y="2529375"/>
            <a:ext cx="2525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highlight>
                  <a:schemeClr val="accent4"/>
                </a:highlight>
              </a:rPr>
              <a:t>Global Average Pooling</a:t>
            </a:r>
            <a:endParaRPr b="1" sz="1500" u="sng">
              <a:solidFill>
                <a:schemeClr val="dk1"/>
              </a:solidFill>
              <a:highlight>
                <a:schemeClr val="accent4"/>
              </a:highlight>
            </a:endParaRPr>
          </a:p>
        </p:txBody>
      </p:sp>
      <p:pic>
        <p:nvPicPr>
          <p:cNvPr id="388" name="Google Shape;388;p50"/>
          <p:cNvPicPr preferRelativeResize="0"/>
          <p:nvPr/>
        </p:nvPicPr>
        <p:blipFill>
          <a:blip r:embed="rId5">
            <a:alphaModFix/>
          </a:blip>
          <a:stretch>
            <a:fillRect/>
          </a:stretch>
        </p:blipFill>
        <p:spPr>
          <a:xfrm>
            <a:off x="113187" y="2829450"/>
            <a:ext cx="3101624" cy="1861274"/>
          </a:xfrm>
          <a:prstGeom prst="rect">
            <a:avLst/>
          </a:prstGeom>
          <a:noFill/>
          <a:ln>
            <a:noFill/>
          </a:ln>
        </p:spPr>
      </p:pic>
      <p:sp>
        <p:nvSpPr>
          <p:cNvPr id="389" name="Google Shape;389;p50"/>
          <p:cNvSpPr txBox="1"/>
          <p:nvPr/>
        </p:nvSpPr>
        <p:spPr>
          <a:xfrm>
            <a:off x="401300" y="4458450"/>
            <a:ext cx="255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Global average pooling over 4x4x3 feature map to produce 1x1x3 output</a:t>
            </a:r>
            <a:endParaRPr sz="8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1"/>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395" name="Google Shape;395;p51"/>
          <p:cNvSpPr txBox="1"/>
          <p:nvPr/>
        </p:nvSpPr>
        <p:spPr>
          <a:xfrm>
            <a:off x="1385250" y="2202300"/>
            <a:ext cx="6373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Fully Connected</a:t>
            </a:r>
            <a:r>
              <a:rPr lang="en" sz="3600">
                <a:solidFill>
                  <a:schemeClr val="lt1"/>
                </a:solidFill>
                <a:latin typeface="Montserrat SemiBold"/>
                <a:ea typeface="Montserrat SemiBold"/>
                <a:cs typeface="Montserrat SemiBold"/>
                <a:sym typeface="Montserrat SemiBold"/>
              </a:rPr>
              <a:t> Layer</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6"/>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75" name="Google Shape;75;p16"/>
          <p:cNvSpPr txBox="1"/>
          <p:nvPr/>
        </p:nvSpPr>
        <p:spPr>
          <a:xfrm>
            <a:off x="842400" y="894000"/>
            <a:ext cx="7459200" cy="335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u="sng">
                <a:solidFill>
                  <a:schemeClr val="lt1"/>
                </a:solidFill>
                <a:latin typeface="Montserrat"/>
                <a:ea typeface="Montserrat"/>
                <a:cs typeface="Montserrat"/>
                <a:sym typeface="Montserrat"/>
              </a:rPr>
              <a:t>Overview</a:t>
            </a:r>
            <a:endParaRPr b="1" sz="2500" u="sng">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1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b="1" lang="en" sz="2000">
                <a:solidFill>
                  <a:schemeClr val="accent5"/>
                </a:solidFill>
              </a:rPr>
              <a:t>01</a:t>
            </a:r>
            <a:endParaRPr b="1" sz="2000">
              <a:solidFill>
                <a:schemeClr val="accent5"/>
              </a:solidFill>
            </a:endParaRPr>
          </a:p>
          <a:p>
            <a:pPr indent="0" lvl="0" marL="0" rtl="0" algn="l">
              <a:spcBef>
                <a:spcPts val="0"/>
              </a:spcBef>
              <a:spcAft>
                <a:spcPts val="0"/>
              </a:spcAft>
              <a:buNone/>
            </a:pPr>
            <a:r>
              <a:rPr lang="en" sz="2000">
                <a:solidFill>
                  <a:schemeClr val="lt1"/>
                </a:solidFill>
              </a:rPr>
              <a:t>What is computer vision (Tasks, Artificial Neural Network etc)</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b="1" lang="en" sz="2000">
                <a:solidFill>
                  <a:schemeClr val="accent5"/>
                </a:solidFill>
              </a:rPr>
              <a:t>02</a:t>
            </a:r>
            <a:endParaRPr b="1" sz="2000">
              <a:solidFill>
                <a:schemeClr val="accent5"/>
              </a:solidFill>
            </a:endParaRPr>
          </a:p>
          <a:p>
            <a:pPr indent="0" lvl="0" marL="0" rtl="0" algn="l">
              <a:spcBef>
                <a:spcPts val="0"/>
              </a:spcBef>
              <a:spcAft>
                <a:spcPts val="0"/>
              </a:spcAft>
              <a:buNone/>
            </a:pPr>
            <a:r>
              <a:rPr lang="en" sz="2000">
                <a:solidFill>
                  <a:schemeClr val="lt1"/>
                </a:solidFill>
              </a:rPr>
              <a:t>Convolutional Neural Network</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b="1" lang="en" sz="2000">
                <a:solidFill>
                  <a:schemeClr val="accent5"/>
                </a:solidFill>
              </a:rPr>
              <a:t>03</a:t>
            </a:r>
            <a:endParaRPr b="1" sz="2000">
              <a:solidFill>
                <a:schemeClr val="accent5"/>
              </a:solidFill>
            </a:endParaRPr>
          </a:p>
          <a:p>
            <a:pPr indent="0" lvl="0" marL="0" rtl="0" algn="l">
              <a:spcBef>
                <a:spcPts val="0"/>
              </a:spcBef>
              <a:spcAft>
                <a:spcPts val="0"/>
              </a:spcAft>
              <a:buNone/>
            </a:pPr>
            <a:r>
              <a:rPr lang="en" sz="2000">
                <a:solidFill>
                  <a:schemeClr val="lt1"/>
                </a:solidFill>
              </a:rPr>
              <a:t>Image Classification in Google Collab!</a:t>
            </a:r>
            <a:endParaRPr sz="20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pic>
        <p:nvPicPr>
          <p:cNvPr id="400" name="Google Shape;400;p52"/>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401" name="Google Shape;401;p52"/>
          <p:cNvSpPr/>
          <p:nvPr/>
        </p:nvSpPr>
        <p:spPr>
          <a:xfrm>
            <a:off x="-33212" y="0"/>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02" name="Google Shape;402;p52"/>
          <p:cNvSpPr txBox="1"/>
          <p:nvPr/>
        </p:nvSpPr>
        <p:spPr>
          <a:xfrm>
            <a:off x="4958475" y="808338"/>
            <a:ext cx="4173900" cy="3586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Fully connected layers have the same architecture as ANNs</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Acts as classifier</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Fully connected layers expects a 1D vector of numbers</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Therefore output from the previous pooling layer is flattened before passing into FC. However, spatial information would be discarded.</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Activation functions such as ReLU are used in the hidden layers to introduce non-linearity into the layers</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403" name="Google Shape;403;p52"/>
          <p:cNvPicPr preferRelativeResize="0"/>
          <p:nvPr/>
        </p:nvPicPr>
        <p:blipFill>
          <a:blip r:embed="rId4">
            <a:alphaModFix/>
          </a:blip>
          <a:stretch>
            <a:fillRect/>
          </a:stretch>
        </p:blipFill>
        <p:spPr>
          <a:xfrm>
            <a:off x="505150" y="503700"/>
            <a:ext cx="3915001" cy="2256775"/>
          </a:xfrm>
          <a:prstGeom prst="rect">
            <a:avLst/>
          </a:prstGeom>
          <a:noFill/>
          <a:ln>
            <a:noFill/>
          </a:ln>
        </p:spPr>
      </p:pic>
      <p:sp>
        <p:nvSpPr>
          <p:cNvPr id="404" name="Google Shape;404;p52"/>
          <p:cNvSpPr/>
          <p:nvPr/>
        </p:nvSpPr>
        <p:spPr>
          <a:xfrm>
            <a:off x="1857575" y="606850"/>
            <a:ext cx="1076400" cy="196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52"/>
          <p:cNvCxnSpPr>
            <a:stCxn id="404" idx="2"/>
            <a:endCxn id="406" idx="0"/>
          </p:cNvCxnSpPr>
          <p:nvPr/>
        </p:nvCxnSpPr>
        <p:spPr>
          <a:xfrm>
            <a:off x="2395775" y="2571550"/>
            <a:ext cx="0" cy="546000"/>
          </a:xfrm>
          <a:prstGeom prst="straightConnector1">
            <a:avLst/>
          </a:prstGeom>
          <a:noFill/>
          <a:ln cap="flat" cmpd="sng" w="19050">
            <a:solidFill>
              <a:srgbClr val="FF0000"/>
            </a:solidFill>
            <a:prstDash val="solid"/>
            <a:round/>
            <a:headEnd len="med" w="med" type="none"/>
            <a:tailEnd len="med" w="med" type="triangle"/>
          </a:ln>
        </p:spPr>
      </p:cxnSp>
      <p:pic>
        <p:nvPicPr>
          <p:cNvPr id="407" name="Google Shape;407;p52"/>
          <p:cNvPicPr preferRelativeResize="0"/>
          <p:nvPr/>
        </p:nvPicPr>
        <p:blipFill>
          <a:blip r:embed="rId5">
            <a:alphaModFix/>
          </a:blip>
          <a:stretch>
            <a:fillRect/>
          </a:stretch>
        </p:blipFill>
        <p:spPr>
          <a:xfrm>
            <a:off x="1059200" y="3152800"/>
            <a:ext cx="2806901" cy="1341875"/>
          </a:xfrm>
          <a:prstGeom prst="rect">
            <a:avLst/>
          </a:prstGeom>
          <a:noFill/>
          <a:ln>
            <a:noFill/>
          </a:ln>
        </p:spPr>
      </p:pic>
      <p:sp>
        <p:nvSpPr>
          <p:cNvPr id="408" name="Google Shape;408;p52"/>
          <p:cNvSpPr/>
          <p:nvPr/>
        </p:nvSpPr>
        <p:spPr>
          <a:xfrm>
            <a:off x="2468675" y="434475"/>
            <a:ext cx="1076400" cy="2385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2"/>
          <p:cNvSpPr txBox="1"/>
          <p:nvPr/>
        </p:nvSpPr>
        <p:spPr>
          <a:xfrm>
            <a:off x="989175" y="4441125"/>
            <a:ext cx="3288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Flatting of matrix into 1D vector before passing into FC layer</a:t>
            </a:r>
            <a:endParaRPr sz="800">
              <a:solidFill>
                <a:schemeClr val="lt1"/>
              </a:solidFill>
            </a:endParaRPr>
          </a:p>
        </p:txBody>
      </p:sp>
      <p:cxnSp>
        <p:nvCxnSpPr>
          <p:cNvPr id="410" name="Google Shape;410;p52"/>
          <p:cNvCxnSpPr>
            <a:stCxn id="408" idx="3"/>
          </p:cNvCxnSpPr>
          <p:nvPr/>
        </p:nvCxnSpPr>
        <p:spPr>
          <a:xfrm flipH="1" rot="10800000">
            <a:off x="3545075" y="1221225"/>
            <a:ext cx="1657500" cy="4059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53"/>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416" name="Google Shape;416;p53"/>
          <p:cNvSpPr txBox="1"/>
          <p:nvPr/>
        </p:nvSpPr>
        <p:spPr>
          <a:xfrm>
            <a:off x="1385250" y="2202300"/>
            <a:ext cx="6373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Softmax Activation Layer</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pic>
        <p:nvPicPr>
          <p:cNvPr id="421" name="Google Shape;421;p54"/>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422" name="Google Shape;422;p54"/>
          <p:cNvSpPr/>
          <p:nvPr/>
        </p:nvSpPr>
        <p:spPr>
          <a:xfrm>
            <a:off x="-33200" y="0"/>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23" name="Google Shape;423;p54"/>
          <p:cNvSpPr txBox="1"/>
          <p:nvPr/>
        </p:nvSpPr>
        <p:spPr>
          <a:xfrm>
            <a:off x="4970100" y="1979100"/>
            <a:ext cx="41739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This is to normalise the scores for comparison when classifying objects</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Softmax converts logits (L) into probabilities that sum up to 1</a:t>
            </a:r>
            <a:endParaRPr sz="1300">
              <a:solidFill>
                <a:schemeClr val="dk1"/>
              </a:solidFill>
            </a:endParaRPr>
          </a:p>
        </p:txBody>
      </p:sp>
      <p:sp>
        <p:nvSpPr>
          <p:cNvPr id="424" name="Google Shape;424;p54"/>
          <p:cNvSpPr txBox="1"/>
          <p:nvPr/>
        </p:nvSpPr>
        <p:spPr>
          <a:xfrm>
            <a:off x="1581088" y="3300225"/>
            <a:ext cx="1763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Softmax</a:t>
            </a:r>
            <a:r>
              <a:rPr lang="en" sz="900">
                <a:solidFill>
                  <a:schemeClr val="lt1"/>
                </a:solidFill>
              </a:rPr>
              <a:t> Activation Function</a:t>
            </a:r>
            <a:endParaRPr sz="800">
              <a:solidFill>
                <a:schemeClr val="lt1"/>
              </a:solidFill>
            </a:endParaRPr>
          </a:p>
        </p:txBody>
      </p:sp>
      <p:pic>
        <p:nvPicPr>
          <p:cNvPr id="425" name="Google Shape;425;p54"/>
          <p:cNvPicPr preferRelativeResize="0"/>
          <p:nvPr/>
        </p:nvPicPr>
        <p:blipFill>
          <a:blip r:embed="rId4">
            <a:alphaModFix/>
          </a:blip>
          <a:stretch>
            <a:fillRect/>
          </a:stretch>
        </p:blipFill>
        <p:spPr>
          <a:xfrm>
            <a:off x="427281" y="1207200"/>
            <a:ext cx="4070725" cy="2093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55"/>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431" name="Google Shape;431;p55"/>
          <p:cNvSpPr txBox="1"/>
          <p:nvPr/>
        </p:nvSpPr>
        <p:spPr>
          <a:xfrm>
            <a:off x="374850" y="2202300"/>
            <a:ext cx="8394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Stride, Padding and Output Size</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pic>
        <p:nvPicPr>
          <p:cNvPr id="436" name="Google Shape;436;p56"/>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437" name="Google Shape;437;p56"/>
          <p:cNvSpPr/>
          <p:nvPr/>
        </p:nvSpPr>
        <p:spPr>
          <a:xfrm>
            <a:off x="-33200" y="0"/>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38" name="Google Shape;438;p56"/>
          <p:cNvSpPr txBox="1"/>
          <p:nvPr/>
        </p:nvSpPr>
        <p:spPr>
          <a:xfrm>
            <a:off x="4970100" y="1578900"/>
            <a:ext cx="41739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S</a:t>
            </a:r>
            <a:r>
              <a:rPr lang="en" sz="1300">
                <a:solidFill>
                  <a:schemeClr val="dk1"/>
                </a:solidFill>
              </a:rPr>
              <a:t>tride specifies how much we move the convolution filter at each step</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Smaller stride produce heavily overlapped receptive field with extremely large feature map</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Larger stride will reduce the amount of overlapping and produce an output of lower spatial dimensions.</a:t>
            </a:r>
            <a:endParaRPr sz="1300">
              <a:solidFill>
                <a:schemeClr val="dk1"/>
              </a:solidFill>
            </a:endParaRPr>
          </a:p>
        </p:txBody>
      </p:sp>
      <p:sp>
        <p:nvSpPr>
          <p:cNvPr id="439" name="Google Shape;439;p56"/>
          <p:cNvSpPr txBox="1"/>
          <p:nvPr/>
        </p:nvSpPr>
        <p:spPr>
          <a:xfrm>
            <a:off x="1898808" y="2437850"/>
            <a:ext cx="112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Stride of 1 in CNN</a:t>
            </a:r>
            <a:endParaRPr sz="800">
              <a:solidFill>
                <a:schemeClr val="lt1"/>
              </a:solidFill>
            </a:endParaRPr>
          </a:p>
        </p:txBody>
      </p:sp>
      <p:pic>
        <p:nvPicPr>
          <p:cNvPr id="440" name="Google Shape;440;p56"/>
          <p:cNvPicPr preferRelativeResize="0"/>
          <p:nvPr/>
        </p:nvPicPr>
        <p:blipFill>
          <a:blip r:embed="rId4">
            <a:alphaModFix/>
          </a:blip>
          <a:stretch>
            <a:fillRect/>
          </a:stretch>
        </p:blipFill>
        <p:spPr>
          <a:xfrm>
            <a:off x="1031150" y="763550"/>
            <a:ext cx="2862980" cy="1674300"/>
          </a:xfrm>
          <a:prstGeom prst="rect">
            <a:avLst/>
          </a:prstGeom>
          <a:noFill/>
          <a:ln>
            <a:noFill/>
          </a:ln>
        </p:spPr>
      </p:pic>
      <p:pic>
        <p:nvPicPr>
          <p:cNvPr id="441" name="Google Shape;441;p56"/>
          <p:cNvPicPr preferRelativeResize="0"/>
          <p:nvPr/>
        </p:nvPicPr>
        <p:blipFill>
          <a:blip r:embed="rId5">
            <a:alphaModFix/>
          </a:blip>
          <a:stretch>
            <a:fillRect/>
          </a:stretch>
        </p:blipFill>
        <p:spPr>
          <a:xfrm>
            <a:off x="1159000" y="2908000"/>
            <a:ext cx="2607278" cy="1674299"/>
          </a:xfrm>
          <a:prstGeom prst="rect">
            <a:avLst/>
          </a:prstGeom>
          <a:noFill/>
          <a:ln>
            <a:noFill/>
          </a:ln>
        </p:spPr>
      </p:pic>
      <p:sp>
        <p:nvSpPr>
          <p:cNvPr id="442" name="Google Shape;442;p56"/>
          <p:cNvSpPr txBox="1"/>
          <p:nvPr/>
        </p:nvSpPr>
        <p:spPr>
          <a:xfrm>
            <a:off x="1898820" y="4582300"/>
            <a:ext cx="112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Stride of 2 in CNN</a:t>
            </a:r>
            <a:endParaRPr sz="800">
              <a:solidFill>
                <a:schemeClr val="lt1"/>
              </a:solidFill>
            </a:endParaRPr>
          </a:p>
        </p:txBody>
      </p:sp>
      <p:sp>
        <p:nvSpPr>
          <p:cNvPr id="443" name="Google Shape;443;p56"/>
          <p:cNvSpPr txBox="1"/>
          <p:nvPr/>
        </p:nvSpPr>
        <p:spPr>
          <a:xfrm>
            <a:off x="238275" y="54425"/>
            <a:ext cx="138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Montserrat SemiBold"/>
                <a:ea typeface="Montserrat SemiBold"/>
                <a:cs typeface="Montserrat SemiBold"/>
                <a:sym typeface="Montserrat SemiBold"/>
              </a:rPr>
              <a:t>Stride</a:t>
            </a:r>
            <a:endParaRPr sz="20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449" name="Google Shape;449;p57"/>
          <p:cNvSpPr/>
          <p:nvPr/>
        </p:nvSpPr>
        <p:spPr>
          <a:xfrm>
            <a:off x="-33200" y="0"/>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50" name="Google Shape;450;p57"/>
          <p:cNvSpPr txBox="1"/>
          <p:nvPr/>
        </p:nvSpPr>
        <p:spPr>
          <a:xfrm>
            <a:off x="4958500" y="1178700"/>
            <a:ext cx="41739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Padding extends the area of an image in which a convolutional neural network processes</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Filters we are using do not focus on the corners and edges every time it moves on the pixels, this will cause loss of information available</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To solve this problem, we use padding</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Types of padding:</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Same padding</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Valid padding</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Causal padding</a:t>
            </a:r>
            <a:endParaRPr sz="1300">
              <a:solidFill>
                <a:schemeClr val="dk1"/>
              </a:solidFill>
            </a:endParaRPr>
          </a:p>
        </p:txBody>
      </p:sp>
      <p:sp>
        <p:nvSpPr>
          <p:cNvPr id="451" name="Google Shape;451;p57"/>
          <p:cNvSpPr txBox="1"/>
          <p:nvPr/>
        </p:nvSpPr>
        <p:spPr>
          <a:xfrm>
            <a:off x="902629" y="4425125"/>
            <a:ext cx="312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Pixel A and pixel B are not focused as much as pixel C</a:t>
            </a:r>
            <a:endParaRPr sz="800">
              <a:solidFill>
                <a:schemeClr val="lt1"/>
              </a:solidFill>
            </a:endParaRPr>
          </a:p>
        </p:txBody>
      </p:sp>
      <p:sp>
        <p:nvSpPr>
          <p:cNvPr id="452" name="Google Shape;452;p57"/>
          <p:cNvSpPr txBox="1"/>
          <p:nvPr/>
        </p:nvSpPr>
        <p:spPr>
          <a:xfrm>
            <a:off x="238275" y="54425"/>
            <a:ext cx="138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Montserrat SemiBold"/>
                <a:ea typeface="Montserrat SemiBold"/>
                <a:cs typeface="Montserrat SemiBold"/>
                <a:sym typeface="Montserrat SemiBold"/>
              </a:rPr>
              <a:t>Padding</a:t>
            </a:r>
            <a:endParaRPr sz="2000">
              <a:solidFill>
                <a:schemeClr val="lt1"/>
              </a:solidFill>
              <a:latin typeface="Montserrat SemiBold"/>
              <a:ea typeface="Montserrat SemiBold"/>
              <a:cs typeface="Montserrat SemiBold"/>
              <a:sym typeface="Montserrat SemiBold"/>
            </a:endParaRPr>
          </a:p>
        </p:txBody>
      </p:sp>
      <p:pic>
        <p:nvPicPr>
          <p:cNvPr id="453" name="Google Shape;453;p57"/>
          <p:cNvPicPr preferRelativeResize="0"/>
          <p:nvPr/>
        </p:nvPicPr>
        <p:blipFill>
          <a:blip r:embed="rId4">
            <a:alphaModFix/>
          </a:blip>
          <a:stretch>
            <a:fillRect/>
          </a:stretch>
        </p:blipFill>
        <p:spPr>
          <a:xfrm>
            <a:off x="604115" y="718375"/>
            <a:ext cx="3717025" cy="3706750"/>
          </a:xfrm>
          <a:prstGeom prst="rect">
            <a:avLst/>
          </a:prstGeom>
          <a:noFill/>
          <a:ln>
            <a:noFill/>
          </a:ln>
        </p:spPr>
      </p:pic>
      <p:sp>
        <p:nvSpPr>
          <p:cNvPr id="454" name="Google Shape;454;p57"/>
          <p:cNvSpPr/>
          <p:nvPr/>
        </p:nvSpPr>
        <p:spPr>
          <a:xfrm>
            <a:off x="650675" y="667150"/>
            <a:ext cx="3372000" cy="97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57"/>
          <p:cNvCxnSpPr>
            <a:stCxn id="454" idx="3"/>
          </p:cNvCxnSpPr>
          <p:nvPr/>
        </p:nvCxnSpPr>
        <p:spPr>
          <a:xfrm>
            <a:off x="4022675" y="1155400"/>
            <a:ext cx="1125000" cy="1047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pic>
        <p:nvPicPr>
          <p:cNvPr id="460" name="Google Shape;460;p58"/>
          <p:cNvPicPr preferRelativeResize="0"/>
          <p:nvPr/>
        </p:nvPicPr>
        <p:blipFill>
          <a:blip r:embed="rId3">
            <a:alphaModFix/>
          </a:blip>
          <a:stretch>
            <a:fillRect/>
          </a:stretch>
        </p:blipFill>
        <p:spPr>
          <a:xfrm>
            <a:off x="-33200" y="0"/>
            <a:ext cx="4991675" cy="5143501"/>
          </a:xfrm>
          <a:prstGeom prst="rect">
            <a:avLst/>
          </a:prstGeom>
          <a:noFill/>
          <a:ln>
            <a:noFill/>
          </a:ln>
        </p:spPr>
      </p:pic>
      <p:sp>
        <p:nvSpPr>
          <p:cNvPr id="461" name="Google Shape;461;p58"/>
          <p:cNvSpPr/>
          <p:nvPr/>
        </p:nvSpPr>
        <p:spPr>
          <a:xfrm>
            <a:off x="-33200" y="0"/>
            <a:ext cx="4991700" cy="5143500"/>
          </a:xfrm>
          <a:prstGeom prst="rect">
            <a:avLst/>
          </a:prstGeom>
          <a:solidFill>
            <a:srgbClr val="000000">
              <a:alpha val="4048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2" name="Google Shape;462;p58"/>
          <p:cNvSpPr txBox="1"/>
          <p:nvPr/>
        </p:nvSpPr>
        <p:spPr>
          <a:xfrm>
            <a:off x="4958500" y="1678950"/>
            <a:ext cx="4173900" cy="1785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 sz="1300">
                <a:solidFill>
                  <a:schemeClr val="dk1"/>
                </a:solidFill>
              </a:rPr>
              <a:t>Same padding</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Add zeros to the border of the image such that the output image has the same dimensions as the input image</a:t>
            </a:r>
            <a:endParaRPr sz="1300">
              <a:solidFill>
                <a:schemeClr val="dk1"/>
              </a:solidFill>
            </a:endParaRPr>
          </a:p>
          <a:p>
            <a:pPr indent="0" lvl="0" marL="9144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Valid padding</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Implies no padding at all, </a:t>
            </a:r>
            <a:r>
              <a:rPr lang="en" sz="1300">
                <a:solidFill>
                  <a:schemeClr val="dk1"/>
                </a:solidFill>
              </a:rPr>
              <a:t>output image size is reduced</a:t>
            </a:r>
            <a:endParaRPr sz="1300">
              <a:solidFill>
                <a:schemeClr val="dk1"/>
              </a:solidFill>
            </a:endParaRPr>
          </a:p>
        </p:txBody>
      </p:sp>
      <p:sp>
        <p:nvSpPr>
          <p:cNvPr id="463" name="Google Shape;463;p58"/>
          <p:cNvSpPr txBox="1"/>
          <p:nvPr/>
        </p:nvSpPr>
        <p:spPr>
          <a:xfrm>
            <a:off x="238275" y="54425"/>
            <a:ext cx="138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Montserrat SemiBold"/>
                <a:ea typeface="Montserrat SemiBold"/>
                <a:cs typeface="Montserrat SemiBold"/>
                <a:sym typeface="Montserrat SemiBold"/>
              </a:rPr>
              <a:t>Padding</a:t>
            </a:r>
            <a:endParaRPr sz="2000">
              <a:solidFill>
                <a:schemeClr val="lt1"/>
              </a:solidFill>
              <a:latin typeface="Montserrat SemiBold"/>
              <a:ea typeface="Montserrat SemiBold"/>
              <a:cs typeface="Montserrat SemiBold"/>
              <a:sym typeface="Montserrat SemiBold"/>
            </a:endParaRPr>
          </a:p>
        </p:txBody>
      </p:sp>
      <p:sp>
        <p:nvSpPr>
          <p:cNvPr id="464" name="Google Shape;464;p58"/>
          <p:cNvSpPr txBox="1"/>
          <p:nvPr/>
        </p:nvSpPr>
        <p:spPr>
          <a:xfrm>
            <a:off x="238275" y="578575"/>
            <a:ext cx="1981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highlight>
                  <a:schemeClr val="accent4"/>
                </a:highlight>
              </a:rPr>
              <a:t>Same padding</a:t>
            </a:r>
            <a:endParaRPr b="1" sz="1500" u="sng">
              <a:solidFill>
                <a:schemeClr val="dk1"/>
              </a:solidFill>
              <a:highlight>
                <a:schemeClr val="accent4"/>
              </a:highlight>
            </a:endParaRPr>
          </a:p>
        </p:txBody>
      </p:sp>
      <p:pic>
        <p:nvPicPr>
          <p:cNvPr id="465" name="Google Shape;465;p58"/>
          <p:cNvPicPr preferRelativeResize="0"/>
          <p:nvPr/>
        </p:nvPicPr>
        <p:blipFill>
          <a:blip r:embed="rId4">
            <a:alphaModFix/>
          </a:blip>
          <a:stretch>
            <a:fillRect/>
          </a:stretch>
        </p:blipFill>
        <p:spPr>
          <a:xfrm>
            <a:off x="556500" y="934850"/>
            <a:ext cx="3108048" cy="1785600"/>
          </a:xfrm>
          <a:prstGeom prst="rect">
            <a:avLst/>
          </a:prstGeom>
          <a:noFill/>
          <a:ln>
            <a:noFill/>
          </a:ln>
        </p:spPr>
      </p:pic>
      <p:sp>
        <p:nvSpPr>
          <p:cNvPr id="466" name="Google Shape;466;p58"/>
          <p:cNvSpPr txBox="1"/>
          <p:nvPr/>
        </p:nvSpPr>
        <p:spPr>
          <a:xfrm>
            <a:off x="238275" y="2945450"/>
            <a:ext cx="1981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highlight>
                  <a:schemeClr val="accent4"/>
                </a:highlight>
              </a:rPr>
              <a:t>Valid</a:t>
            </a:r>
            <a:r>
              <a:rPr b="1" lang="en" sz="1500" u="sng">
                <a:solidFill>
                  <a:schemeClr val="dk1"/>
                </a:solidFill>
                <a:highlight>
                  <a:schemeClr val="accent4"/>
                </a:highlight>
              </a:rPr>
              <a:t> padding</a:t>
            </a:r>
            <a:endParaRPr b="1" sz="1500" u="sng">
              <a:solidFill>
                <a:schemeClr val="dk1"/>
              </a:solidFill>
              <a:highlight>
                <a:schemeClr val="accent4"/>
              </a:highlight>
            </a:endParaRPr>
          </a:p>
        </p:txBody>
      </p:sp>
      <p:pic>
        <p:nvPicPr>
          <p:cNvPr id="467" name="Google Shape;467;p58"/>
          <p:cNvPicPr preferRelativeResize="0"/>
          <p:nvPr/>
        </p:nvPicPr>
        <p:blipFill rotWithShape="1">
          <a:blip r:embed="rId5">
            <a:alphaModFix/>
          </a:blip>
          <a:srcRect b="0" l="1136" r="0" t="17450"/>
          <a:stretch/>
        </p:blipFill>
        <p:spPr>
          <a:xfrm>
            <a:off x="556500" y="3294350"/>
            <a:ext cx="3663376" cy="1355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59"/>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v</a:t>
            </a:r>
            <a:endParaRPr/>
          </a:p>
        </p:txBody>
      </p:sp>
      <p:pic>
        <p:nvPicPr>
          <p:cNvPr id="473" name="Google Shape;473;p59"/>
          <p:cNvPicPr preferRelativeResize="0"/>
          <p:nvPr/>
        </p:nvPicPr>
        <p:blipFill>
          <a:blip r:embed="rId4">
            <a:alphaModFix/>
          </a:blip>
          <a:stretch>
            <a:fillRect/>
          </a:stretch>
        </p:blipFill>
        <p:spPr>
          <a:xfrm>
            <a:off x="1454800" y="1617363"/>
            <a:ext cx="1771650" cy="1000125"/>
          </a:xfrm>
          <a:prstGeom prst="rect">
            <a:avLst/>
          </a:prstGeom>
          <a:noFill/>
          <a:ln>
            <a:noFill/>
          </a:ln>
        </p:spPr>
      </p:pic>
      <p:sp>
        <p:nvSpPr>
          <p:cNvPr id="474" name="Google Shape;474;p59"/>
          <p:cNvSpPr txBox="1"/>
          <p:nvPr/>
        </p:nvSpPr>
        <p:spPr>
          <a:xfrm>
            <a:off x="319925" y="47000"/>
            <a:ext cx="170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Montserrat SemiBold"/>
                <a:ea typeface="Montserrat SemiBold"/>
                <a:cs typeface="Montserrat SemiBold"/>
                <a:sym typeface="Montserrat SemiBold"/>
              </a:rPr>
              <a:t>Output size</a:t>
            </a:r>
            <a:endParaRPr sz="2000">
              <a:solidFill>
                <a:schemeClr val="lt1"/>
              </a:solidFill>
              <a:latin typeface="Montserrat SemiBold"/>
              <a:ea typeface="Montserrat SemiBold"/>
              <a:cs typeface="Montserrat SemiBold"/>
              <a:sym typeface="Montserrat SemiBold"/>
            </a:endParaRPr>
          </a:p>
        </p:txBody>
      </p:sp>
      <p:sp>
        <p:nvSpPr>
          <p:cNvPr id="475" name="Google Shape;475;p59"/>
          <p:cNvSpPr txBox="1"/>
          <p:nvPr/>
        </p:nvSpPr>
        <p:spPr>
          <a:xfrm>
            <a:off x="696625" y="1135575"/>
            <a:ext cx="34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To verify if stride has been set correctly:</a:t>
            </a:r>
            <a:endParaRPr>
              <a:solidFill>
                <a:schemeClr val="lt1"/>
              </a:solidFill>
            </a:endParaRPr>
          </a:p>
        </p:txBody>
      </p:sp>
      <p:sp>
        <p:nvSpPr>
          <p:cNvPr id="476" name="Google Shape;476;p59"/>
          <p:cNvSpPr txBox="1"/>
          <p:nvPr/>
        </p:nvSpPr>
        <p:spPr>
          <a:xfrm>
            <a:off x="696625" y="2699100"/>
            <a:ext cx="3436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Where V = </a:t>
            </a:r>
            <a:r>
              <a:rPr lang="en">
                <a:solidFill>
                  <a:schemeClr val="lt1"/>
                </a:solidFill>
              </a:rPr>
              <a:t>input</a:t>
            </a:r>
            <a:r>
              <a:rPr lang="en">
                <a:solidFill>
                  <a:schemeClr val="lt1"/>
                </a:solidFill>
              </a:rPr>
              <a:t> volume size (HxWxC)</a:t>
            </a:r>
            <a:endParaRPr>
              <a:solidFill>
                <a:schemeClr val="lt1"/>
              </a:solidFill>
            </a:endParaRPr>
          </a:p>
          <a:p>
            <a:pPr indent="0" lvl="0" marL="0" rtl="0" algn="l">
              <a:spcBef>
                <a:spcPts val="0"/>
              </a:spcBef>
              <a:spcAft>
                <a:spcPts val="0"/>
              </a:spcAft>
              <a:buNone/>
            </a:pPr>
            <a:r>
              <a:rPr lang="en">
                <a:solidFill>
                  <a:schemeClr val="lt1"/>
                </a:solidFill>
              </a:rPr>
              <a:t>	  R = receptive field size</a:t>
            </a:r>
            <a:endParaRPr>
              <a:solidFill>
                <a:schemeClr val="lt1"/>
              </a:solidFill>
            </a:endParaRPr>
          </a:p>
          <a:p>
            <a:pPr indent="0" lvl="0" marL="0" rtl="0" algn="l">
              <a:spcBef>
                <a:spcPts val="0"/>
              </a:spcBef>
              <a:spcAft>
                <a:spcPts val="0"/>
              </a:spcAft>
              <a:buNone/>
            </a:pPr>
            <a:r>
              <a:rPr lang="en">
                <a:solidFill>
                  <a:schemeClr val="lt1"/>
                </a:solidFill>
              </a:rPr>
              <a:t>	  Z = amount of zero padding</a:t>
            </a:r>
            <a:endParaRPr>
              <a:solidFill>
                <a:schemeClr val="lt1"/>
              </a:solidFill>
            </a:endParaRPr>
          </a:p>
          <a:p>
            <a:pPr indent="0" lvl="0" marL="0" rtl="0" algn="l">
              <a:spcBef>
                <a:spcPts val="0"/>
              </a:spcBef>
              <a:spcAft>
                <a:spcPts val="0"/>
              </a:spcAft>
              <a:buNone/>
            </a:pPr>
            <a:r>
              <a:rPr lang="en">
                <a:solidFill>
                  <a:schemeClr val="lt1"/>
                </a:solidFill>
              </a:rPr>
              <a:t>	  S = stride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If calculated result is non-integer, then stride has been set incorrectly</a:t>
            </a:r>
            <a:endParaRPr>
              <a:solidFill>
                <a:schemeClr val="lt1"/>
              </a:solidFill>
            </a:endParaRPr>
          </a:p>
        </p:txBody>
      </p:sp>
      <p:sp>
        <p:nvSpPr>
          <p:cNvPr id="477" name="Google Shape;477;p59"/>
          <p:cNvSpPr txBox="1"/>
          <p:nvPr/>
        </p:nvSpPr>
        <p:spPr>
          <a:xfrm>
            <a:off x="4671400" y="1135575"/>
            <a:ext cx="34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Output size</a:t>
            </a:r>
            <a:r>
              <a:rPr lang="en">
                <a:solidFill>
                  <a:schemeClr val="lt1"/>
                </a:solidFill>
              </a:rPr>
              <a:t>:</a:t>
            </a:r>
            <a:endParaRPr>
              <a:solidFill>
                <a:schemeClr val="lt1"/>
              </a:solidFill>
            </a:endParaRPr>
          </a:p>
        </p:txBody>
      </p:sp>
      <p:sp>
        <p:nvSpPr>
          <p:cNvPr id="478" name="Google Shape;478;p59"/>
          <p:cNvSpPr txBox="1"/>
          <p:nvPr/>
        </p:nvSpPr>
        <p:spPr>
          <a:xfrm>
            <a:off x="4671400" y="2699100"/>
            <a:ext cx="343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Where W, H = input size</a:t>
            </a:r>
            <a:endParaRPr>
              <a:solidFill>
                <a:schemeClr val="lt1"/>
              </a:solidFill>
            </a:endParaRPr>
          </a:p>
          <a:p>
            <a:pPr indent="0" lvl="0" marL="0" rtl="0" algn="l">
              <a:spcBef>
                <a:spcPts val="0"/>
              </a:spcBef>
              <a:spcAft>
                <a:spcPts val="0"/>
              </a:spcAft>
              <a:buNone/>
            </a:pPr>
            <a:r>
              <a:rPr lang="en">
                <a:solidFill>
                  <a:schemeClr val="lt1"/>
                </a:solidFill>
              </a:rPr>
              <a:t>	        F = kernel size</a:t>
            </a:r>
            <a:endParaRPr>
              <a:solidFill>
                <a:schemeClr val="lt1"/>
              </a:solidFill>
            </a:endParaRPr>
          </a:p>
          <a:p>
            <a:pPr indent="0" lvl="0" marL="0" rtl="0" algn="l">
              <a:spcBef>
                <a:spcPts val="0"/>
              </a:spcBef>
              <a:spcAft>
                <a:spcPts val="0"/>
              </a:spcAft>
              <a:buNone/>
            </a:pPr>
            <a:r>
              <a:rPr lang="en">
                <a:solidFill>
                  <a:schemeClr val="lt1"/>
                </a:solidFill>
              </a:rPr>
              <a:t>	        S = stride</a:t>
            </a:r>
            <a:endParaRPr>
              <a:solidFill>
                <a:schemeClr val="lt1"/>
              </a:solidFill>
            </a:endParaRPr>
          </a:p>
          <a:p>
            <a:pPr indent="0" lvl="0" marL="0" rtl="0" algn="l">
              <a:spcBef>
                <a:spcPts val="0"/>
              </a:spcBef>
              <a:spcAft>
                <a:spcPts val="0"/>
              </a:spcAft>
              <a:buNone/>
            </a:pPr>
            <a:r>
              <a:rPr lang="en">
                <a:solidFill>
                  <a:schemeClr val="lt1"/>
                </a:solidFill>
              </a:rPr>
              <a:t>	        P = padding</a:t>
            </a:r>
            <a:endParaRPr>
              <a:solidFill>
                <a:schemeClr val="lt1"/>
              </a:solidFill>
            </a:endParaRPr>
          </a:p>
        </p:txBody>
      </p:sp>
      <p:pic>
        <p:nvPicPr>
          <p:cNvPr id="479" name="Google Shape;479;p59"/>
          <p:cNvPicPr preferRelativeResize="0"/>
          <p:nvPr/>
        </p:nvPicPr>
        <p:blipFill>
          <a:blip r:embed="rId5">
            <a:alphaModFix/>
          </a:blip>
          <a:stretch>
            <a:fillRect/>
          </a:stretch>
        </p:blipFill>
        <p:spPr>
          <a:xfrm>
            <a:off x="4420922" y="1750675"/>
            <a:ext cx="3937450" cy="733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60"/>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485" name="Google Shape;485;p60"/>
          <p:cNvSpPr txBox="1"/>
          <p:nvPr/>
        </p:nvSpPr>
        <p:spPr>
          <a:xfrm>
            <a:off x="1385250" y="2202300"/>
            <a:ext cx="63735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Image Classification in Google Collab!</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p61"/>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491" name="Google Shape;491;p61"/>
          <p:cNvSpPr txBox="1"/>
          <p:nvPr/>
        </p:nvSpPr>
        <p:spPr>
          <a:xfrm>
            <a:off x="1385250" y="410775"/>
            <a:ext cx="63735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chemeClr val="lt1"/>
                </a:solidFill>
                <a:latin typeface="Montserrat SemiBold"/>
                <a:ea typeface="Montserrat SemiBold"/>
                <a:cs typeface="Montserrat SemiBold"/>
                <a:sym typeface="Montserrat SemiBold"/>
              </a:rPr>
              <a:t>Where do we start?</a:t>
            </a:r>
            <a:endParaRPr sz="3300">
              <a:solidFill>
                <a:schemeClr val="lt1"/>
              </a:solidFill>
              <a:latin typeface="Montserrat SemiBold"/>
              <a:ea typeface="Montserrat SemiBold"/>
              <a:cs typeface="Montserrat SemiBold"/>
              <a:sym typeface="Montserrat SemiBold"/>
            </a:endParaRPr>
          </a:p>
        </p:txBody>
      </p:sp>
      <p:sp>
        <p:nvSpPr>
          <p:cNvPr id="492" name="Google Shape;492;p61"/>
          <p:cNvSpPr txBox="1"/>
          <p:nvPr>
            <p:ph idx="1" type="subTitle"/>
          </p:nvPr>
        </p:nvSpPr>
        <p:spPr>
          <a:xfrm>
            <a:off x="223200" y="1188425"/>
            <a:ext cx="8697600" cy="3646800"/>
          </a:xfrm>
          <a:prstGeom prst="rect">
            <a:avLst/>
          </a:prstGeom>
        </p:spPr>
        <p:txBody>
          <a:bodyPr anchorCtr="0" anchor="t" bIns="91425" lIns="91425" spcFirstLastPara="1" rIns="91425" wrap="square" tIns="91425">
            <a:normAutofit lnSpcReduction="20000"/>
          </a:bodyPr>
          <a:lstStyle/>
          <a:p>
            <a:pPr indent="-323850" lvl="0" marL="457200" rtl="0" algn="l">
              <a:lnSpc>
                <a:spcPct val="60000"/>
              </a:lnSpc>
              <a:spcBef>
                <a:spcPts val="0"/>
              </a:spcBef>
              <a:spcAft>
                <a:spcPts val="0"/>
              </a:spcAft>
              <a:buClr>
                <a:schemeClr val="lt1"/>
              </a:buClr>
              <a:buSzPts val="1500"/>
              <a:buChar char="●"/>
            </a:pPr>
            <a:r>
              <a:rPr lang="en" sz="1500">
                <a:solidFill>
                  <a:schemeClr val="lt1"/>
                </a:solidFill>
              </a:rPr>
              <a:t>Pytorch or Tensorflow?</a:t>
            </a:r>
            <a:endParaRPr sz="1500">
              <a:solidFill>
                <a:schemeClr val="lt1"/>
              </a:solidFill>
            </a:endParaRPr>
          </a:p>
          <a:p>
            <a:pPr indent="0" lvl="0" marL="457200" rtl="0" algn="l">
              <a:lnSpc>
                <a:spcPct val="60000"/>
              </a:lnSpc>
              <a:spcBef>
                <a:spcPts val="0"/>
              </a:spcBef>
              <a:spcAft>
                <a:spcPts val="0"/>
              </a:spcAft>
              <a:buNone/>
            </a:pPr>
            <a:r>
              <a:t/>
            </a:r>
            <a:endParaRPr sz="1500">
              <a:solidFill>
                <a:schemeClr val="lt1"/>
              </a:solidFill>
            </a:endParaRPr>
          </a:p>
          <a:p>
            <a:pPr indent="0" lvl="0" marL="457200" rtl="0" algn="l">
              <a:lnSpc>
                <a:spcPct val="60000"/>
              </a:lnSpc>
              <a:spcBef>
                <a:spcPts val="0"/>
              </a:spcBef>
              <a:spcAft>
                <a:spcPts val="0"/>
              </a:spcAft>
              <a:buNone/>
            </a:pPr>
            <a:r>
              <a:t/>
            </a:r>
            <a:endParaRPr sz="1500">
              <a:solidFill>
                <a:schemeClr val="lt1"/>
              </a:solidFill>
            </a:endParaRPr>
          </a:p>
          <a:p>
            <a:pPr indent="-323850" lvl="0" marL="457200" rtl="0" algn="l">
              <a:lnSpc>
                <a:spcPct val="60000"/>
              </a:lnSpc>
              <a:spcBef>
                <a:spcPts val="0"/>
              </a:spcBef>
              <a:spcAft>
                <a:spcPts val="0"/>
              </a:spcAft>
              <a:buClr>
                <a:schemeClr val="lt1"/>
              </a:buClr>
              <a:buSzPts val="1500"/>
              <a:buChar char="●"/>
            </a:pPr>
            <a:r>
              <a:rPr lang="en" sz="1500">
                <a:solidFill>
                  <a:schemeClr val="lt1"/>
                </a:solidFill>
              </a:rPr>
              <a:t>Resources?</a:t>
            </a:r>
            <a:endParaRPr sz="1500">
              <a:solidFill>
                <a:schemeClr val="lt1"/>
              </a:solidFill>
            </a:endParaRPr>
          </a:p>
          <a:p>
            <a:pPr indent="0" lvl="0" marL="457200" rtl="0" algn="l">
              <a:lnSpc>
                <a:spcPct val="60000"/>
              </a:lnSpc>
              <a:spcBef>
                <a:spcPts val="0"/>
              </a:spcBef>
              <a:spcAft>
                <a:spcPts val="0"/>
              </a:spcAft>
              <a:buNone/>
            </a:pPr>
            <a:r>
              <a:t/>
            </a:r>
            <a:endParaRPr sz="1500">
              <a:solidFill>
                <a:schemeClr val="lt1"/>
              </a:solidFill>
            </a:endParaRPr>
          </a:p>
          <a:p>
            <a:pPr indent="0" lvl="0" marL="457200" rtl="0" algn="l">
              <a:lnSpc>
                <a:spcPct val="60000"/>
              </a:lnSpc>
              <a:spcBef>
                <a:spcPts val="0"/>
              </a:spcBef>
              <a:spcAft>
                <a:spcPts val="0"/>
              </a:spcAft>
              <a:buNone/>
            </a:pPr>
            <a:r>
              <a:t/>
            </a:r>
            <a:endParaRPr sz="1500">
              <a:solidFill>
                <a:schemeClr val="lt1"/>
              </a:solidFill>
            </a:endParaRPr>
          </a:p>
          <a:p>
            <a:pPr indent="-323850" lvl="1" marL="914400" rtl="0" algn="l">
              <a:lnSpc>
                <a:spcPct val="60000"/>
              </a:lnSpc>
              <a:spcBef>
                <a:spcPts val="0"/>
              </a:spcBef>
              <a:spcAft>
                <a:spcPts val="0"/>
              </a:spcAft>
              <a:buClr>
                <a:schemeClr val="lt1"/>
              </a:buClr>
              <a:buSzPts val="1500"/>
              <a:buChar char="○"/>
            </a:pPr>
            <a:r>
              <a:rPr lang="en" sz="1500">
                <a:solidFill>
                  <a:schemeClr val="lt1"/>
                </a:solidFill>
              </a:rPr>
              <a:t>Books</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323850" lvl="2" marL="1371600" rtl="0" algn="l">
              <a:lnSpc>
                <a:spcPct val="60000"/>
              </a:lnSpc>
              <a:spcBef>
                <a:spcPts val="0"/>
              </a:spcBef>
              <a:spcAft>
                <a:spcPts val="0"/>
              </a:spcAft>
              <a:buClr>
                <a:schemeClr val="lt1"/>
              </a:buClr>
              <a:buSzPts val="1500"/>
              <a:buChar char="■"/>
            </a:pPr>
            <a:r>
              <a:rPr lang="en" sz="1500">
                <a:solidFill>
                  <a:schemeClr val="lt1"/>
                </a:solidFill>
              </a:rPr>
              <a:t>Hands-On Machine Learning with Scikit-Learn, Keras, and TensorFlow, 2nd Edition</a:t>
            </a:r>
            <a:endParaRPr sz="1500">
              <a:solidFill>
                <a:schemeClr val="lt1"/>
              </a:solidFill>
            </a:endParaRPr>
          </a:p>
          <a:p>
            <a:pPr indent="0" lvl="0" marL="1371600" rtl="0" algn="l">
              <a:lnSpc>
                <a:spcPct val="60000"/>
              </a:lnSpc>
              <a:spcBef>
                <a:spcPts val="0"/>
              </a:spcBef>
              <a:spcAft>
                <a:spcPts val="0"/>
              </a:spcAft>
              <a:buNone/>
            </a:pPr>
            <a:r>
              <a:t/>
            </a:r>
            <a:endParaRPr sz="1500">
              <a:solidFill>
                <a:schemeClr val="lt1"/>
              </a:solidFill>
            </a:endParaRPr>
          </a:p>
          <a:p>
            <a:pPr indent="-323850" lvl="2" marL="1371600" rtl="0" algn="l">
              <a:lnSpc>
                <a:spcPct val="60000"/>
              </a:lnSpc>
              <a:spcBef>
                <a:spcPts val="0"/>
              </a:spcBef>
              <a:spcAft>
                <a:spcPts val="0"/>
              </a:spcAft>
              <a:buClr>
                <a:schemeClr val="lt1"/>
              </a:buClr>
              <a:buSzPts val="1500"/>
              <a:buChar char="■"/>
            </a:pPr>
            <a:r>
              <a:rPr lang="en" sz="1500">
                <a:solidFill>
                  <a:schemeClr val="lt1"/>
                </a:solidFill>
              </a:rPr>
              <a:t>Pattern Recognition and Machine Learning, Christopher M. Bishop</a:t>
            </a:r>
            <a:endParaRPr sz="1500">
              <a:solidFill>
                <a:schemeClr val="lt1"/>
              </a:solidFill>
            </a:endParaRPr>
          </a:p>
          <a:p>
            <a:pPr indent="0" lvl="0" marL="1371600" rtl="0" algn="l">
              <a:lnSpc>
                <a:spcPct val="60000"/>
              </a:lnSpc>
              <a:spcBef>
                <a:spcPts val="0"/>
              </a:spcBef>
              <a:spcAft>
                <a:spcPts val="0"/>
              </a:spcAft>
              <a:buNone/>
            </a:pPr>
            <a:r>
              <a:t/>
            </a:r>
            <a:endParaRPr sz="1500">
              <a:solidFill>
                <a:schemeClr val="lt1"/>
              </a:solidFill>
            </a:endParaRPr>
          </a:p>
          <a:p>
            <a:pPr indent="0" lvl="0" marL="1371600" rtl="0" algn="l">
              <a:lnSpc>
                <a:spcPct val="60000"/>
              </a:lnSpc>
              <a:spcBef>
                <a:spcPts val="0"/>
              </a:spcBef>
              <a:spcAft>
                <a:spcPts val="0"/>
              </a:spcAft>
              <a:buNone/>
            </a:pPr>
            <a:r>
              <a:t/>
            </a:r>
            <a:endParaRPr sz="1500">
              <a:solidFill>
                <a:schemeClr val="lt1"/>
              </a:solidFill>
            </a:endParaRPr>
          </a:p>
          <a:p>
            <a:pPr indent="-323850" lvl="1" marL="914400" rtl="0" algn="l">
              <a:lnSpc>
                <a:spcPct val="60000"/>
              </a:lnSpc>
              <a:spcBef>
                <a:spcPts val="0"/>
              </a:spcBef>
              <a:spcAft>
                <a:spcPts val="0"/>
              </a:spcAft>
              <a:buClr>
                <a:schemeClr val="lt1"/>
              </a:buClr>
              <a:buSzPts val="1500"/>
              <a:buChar char="○"/>
            </a:pPr>
            <a:r>
              <a:rPr lang="en" sz="1500">
                <a:solidFill>
                  <a:schemeClr val="lt1"/>
                </a:solidFill>
              </a:rPr>
              <a:t>Online courses/Youtube</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323850" lvl="2" marL="1371600" rtl="0" algn="l">
              <a:lnSpc>
                <a:spcPct val="60000"/>
              </a:lnSpc>
              <a:spcBef>
                <a:spcPts val="0"/>
              </a:spcBef>
              <a:spcAft>
                <a:spcPts val="0"/>
              </a:spcAft>
              <a:buClr>
                <a:schemeClr val="lt1"/>
              </a:buClr>
              <a:buSzPts val="1500"/>
              <a:buChar char="■"/>
            </a:pPr>
            <a:r>
              <a:rPr lang="en" sz="1500">
                <a:solidFill>
                  <a:schemeClr val="lt1"/>
                </a:solidFill>
              </a:rPr>
              <a:t>Stanford CS231n: Deep Learning for computer vision</a:t>
            </a:r>
            <a:endParaRPr sz="1500">
              <a:solidFill>
                <a:schemeClr val="lt1"/>
              </a:solidFill>
            </a:endParaRPr>
          </a:p>
          <a:p>
            <a:pPr indent="0" lvl="0" marL="1371600" rtl="0" algn="l">
              <a:lnSpc>
                <a:spcPct val="60000"/>
              </a:lnSpc>
              <a:spcBef>
                <a:spcPts val="0"/>
              </a:spcBef>
              <a:spcAft>
                <a:spcPts val="0"/>
              </a:spcAft>
              <a:buNone/>
            </a:pPr>
            <a:r>
              <a:t/>
            </a:r>
            <a:endParaRPr sz="1500">
              <a:solidFill>
                <a:schemeClr val="lt1"/>
              </a:solidFill>
            </a:endParaRPr>
          </a:p>
          <a:p>
            <a:pPr indent="-323850" lvl="2" marL="1371600" rtl="0" algn="l">
              <a:lnSpc>
                <a:spcPct val="60000"/>
              </a:lnSpc>
              <a:spcBef>
                <a:spcPts val="0"/>
              </a:spcBef>
              <a:spcAft>
                <a:spcPts val="0"/>
              </a:spcAft>
              <a:buClr>
                <a:schemeClr val="lt1"/>
              </a:buClr>
              <a:buSzPts val="1500"/>
              <a:buChar char="■"/>
            </a:pPr>
            <a:r>
              <a:rPr lang="en" sz="1500">
                <a:solidFill>
                  <a:schemeClr val="lt1"/>
                </a:solidFill>
              </a:rPr>
              <a:t>Corey Schafer/Digital Sreeni (Youtube channel)</a:t>
            </a:r>
            <a:endParaRPr sz="1500">
              <a:solidFill>
                <a:schemeClr val="lt1"/>
              </a:solidFill>
            </a:endParaRPr>
          </a:p>
          <a:p>
            <a:pPr indent="0" lvl="0" marL="1371600" rtl="0" algn="l">
              <a:lnSpc>
                <a:spcPct val="60000"/>
              </a:lnSpc>
              <a:spcBef>
                <a:spcPts val="0"/>
              </a:spcBef>
              <a:spcAft>
                <a:spcPts val="0"/>
              </a:spcAft>
              <a:buNone/>
            </a:pPr>
            <a:r>
              <a:t/>
            </a:r>
            <a:endParaRPr sz="1500">
              <a:solidFill>
                <a:schemeClr val="lt1"/>
              </a:solidFill>
            </a:endParaRPr>
          </a:p>
          <a:p>
            <a:pPr indent="0" lvl="0" marL="0" rtl="0" algn="l">
              <a:lnSpc>
                <a:spcPct val="60000"/>
              </a:lnSpc>
              <a:spcBef>
                <a:spcPts val="0"/>
              </a:spcBef>
              <a:spcAft>
                <a:spcPts val="0"/>
              </a:spcAft>
              <a:buNone/>
            </a:pPr>
            <a:r>
              <a:t/>
            </a:r>
            <a:endParaRPr sz="1500">
              <a:solidFill>
                <a:schemeClr val="lt1"/>
              </a:solidFill>
            </a:endParaRPr>
          </a:p>
          <a:p>
            <a:pPr indent="-323850" lvl="1" marL="914400" rtl="0" algn="l">
              <a:lnSpc>
                <a:spcPct val="60000"/>
              </a:lnSpc>
              <a:spcBef>
                <a:spcPts val="0"/>
              </a:spcBef>
              <a:spcAft>
                <a:spcPts val="0"/>
              </a:spcAft>
              <a:buClr>
                <a:schemeClr val="lt1"/>
              </a:buClr>
              <a:buSzPts val="1500"/>
              <a:buChar char="○"/>
            </a:pPr>
            <a:r>
              <a:rPr lang="en" sz="1500">
                <a:solidFill>
                  <a:schemeClr val="lt1"/>
                </a:solidFill>
              </a:rPr>
              <a:t>Kaggle, Github, Coursera, Udemy</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323850" lvl="1" marL="914400" rtl="0" algn="l">
              <a:lnSpc>
                <a:spcPct val="60000"/>
              </a:lnSpc>
              <a:spcBef>
                <a:spcPts val="0"/>
              </a:spcBef>
              <a:spcAft>
                <a:spcPts val="0"/>
              </a:spcAft>
              <a:buClr>
                <a:schemeClr val="lt1"/>
              </a:buClr>
              <a:buSzPts val="1500"/>
              <a:buChar char="○"/>
            </a:pPr>
            <a:r>
              <a:rPr lang="en" sz="1500">
                <a:solidFill>
                  <a:schemeClr val="lt1"/>
                </a:solidFill>
              </a:rPr>
              <a:t>Research papers</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323850" lvl="0" marL="457200" rtl="0" algn="l">
              <a:lnSpc>
                <a:spcPct val="60000"/>
              </a:lnSpc>
              <a:spcBef>
                <a:spcPts val="0"/>
              </a:spcBef>
              <a:spcAft>
                <a:spcPts val="0"/>
              </a:spcAft>
              <a:buClr>
                <a:schemeClr val="lt1"/>
              </a:buClr>
              <a:buSzPts val="1500"/>
              <a:buChar char="●"/>
            </a:pPr>
            <a:r>
              <a:rPr lang="en" sz="1500">
                <a:solidFill>
                  <a:schemeClr val="lt1"/>
                </a:solidFill>
              </a:rPr>
              <a:t>Projects recommendation?</a:t>
            </a:r>
            <a:endParaRPr sz="1500">
              <a:solidFill>
                <a:schemeClr val="lt1"/>
              </a:solidFill>
            </a:endParaRPr>
          </a:p>
          <a:p>
            <a:pPr indent="0" lvl="0" marL="457200" rtl="0" algn="l">
              <a:lnSpc>
                <a:spcPct val="60000"/>
              </a:lnSpc>
              <a:spcBef>
                <a:spcPts val="0"/>
              </a:spcBef>
              <a:spcAft>
                <a:spcPts val="0"/>
              </a:spcAft>
              <a:buNone/>
            </a:pPr>
            <a:r>
              <a:t/>
            </a:r>
            <a:endParaRPr sz="1500">
              <a:solidFill>
                <a:schemeClr val="lt1"/>
              </a:solidFill>
            </a:endParaRPr>
          </a:p>
          <a:p>
            <a:pPr indent="0" lvl="0" marL="457200" rtl="0" algn="l">
              <a:lnSpc>
                <a:spcPct val="60000"/>
              </a:lnSpc>
              <a:spcBef>
                <a:spcPts val="0"/>
              </a:spcBef>
              <a:spcAft>
                <a:spcPts val="0"/>
              </a:spcAft>
              <a:buNone/>
            </a:pPr>
            <a:r>
              <a:t/>
            </a:r>
            <a:endParaRPr sz="1500">
              <a:solidFill>
                <a:schemeClr val="lt1"/>
              </a:solidFill>
            </a:endParaRPr>
          </a:p>
          <a:p>
            <a:pPr indent="-323850" lvl="1" marL="914400" rtl="0" algn="l">
              <a:lnSpc>
                <a:spcPct val="60000"/>
              </a:lnSpc>
              <a:spcBef>
                <a:spcPts val="0"/>
              </a:spcBef>
              <a:spcAft>
                <a:spcPts val="0"/>
              </a:spcAft>
              <a:buClr>
                <a:schemeClr val="lt1"/>
              </a:buClr>
              <a:buSzPts val="1500"/>
              <a:buChar char="○"/>
            </a:pPr>
            <a:r>
              <a:rPr lang="en" sz="1500">
                <a:solidFill>
                  <a:schemeClr val="lt1"/>
                </a:solidFill>
              </a:rPr>
              <a:t>Image Classification using EfficientNet/ResNet</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323850" lvl="1" marL="914400" rtl="0" algn="l">
              <a:lnSpc>
                <a:spcPct val="60000"/>
              </a:lnSpc>
              <a:spcBef>
                <a:spcPts val="0"/>
              </a:spcBef>
              <a:spcAft>
                <a:spcPts val="0"/>
              </a:spcAft>
              <a:buClr>
                <a:schemeClr val="lt1"/>
              </a:buClr>
              <a:buSzPts val="1500"/>
              <a:buChar char="○"/>
            </a:pPr>
            <a:r>
              <a:rPr lang="en" sz="1500">
                <a:solidFill>
                  <a:schemeClr val="lt1"/>
                </a:solidFill>
              </a:rPr>
              <a:t>Face Recognition using OpenCV</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0" lvl="0" marL="914400" rtl="0" algn="l">
              <a:lnSpc>
                <a:spcPct val="60000"/>
              </a:lnSpc>
              <a:spcBef>
                <a:spcPts val="0"/>
              </a:spcBef>
              <a:spcAft>
                <a:spcPts val="0"/>
              </a:spcAft>
              <a:buNone/>
            </a:pPr>
            <a:r>
              <a:t/>
            </a:r>
            <a:endParaRPr sz="1500">
              <a:solidFill>
                <a:schemeClr val="lt1"/>
              </a:solidFill>
            </a:endParaRPr>
          </a:p>
          <a:p>
            <a:pPr indent="-323850" lvl="1" marL="914400" rtl="0" algn="l">
              <a:lnSpc>
                <a:spcPct val="60000"/>
              </a:lnSpc>
              <a:spcBef>
                <a:spcPts val="0"/>
              </a:spcBef>
              <a:spcAft>
                <a:spcPts val="0"/>
              </a:spcAft>
              <a:buClr>
                <a:schemeClr val="lt1"/>
              </a:buClr>
              <a:buSzPts val="1500"/>
              <a:buChar char="○"/>
            </a:pPr>
            <a:r>
              <a:rPr lang="en" sz="1500">
                <a:solidFill>
                  <a:schemeClr val="lt1"/>
                </a:solidFill>
              </a:rPr>
              <a:t>Real-time objection detection with YOLOv3, YOLOv4, YOLOx</a:t>
            </a:r>
            <a:endParaRPr sz="1500">
              <a:solidFill>
                <a:schemeClr val="lt1"/>
              </a:solidFill>
            </a:endParaRPr>
          </a:p>
          <a:p>
            <a:pPr indent="0" lvl="0" marL="0" rtl="0" algn="l">
              <a:lnSpc>
                <a:spcPct val="60000"/>
              </a:lnSpc>
              <a:spcBef>
                <a:spcPts val="0"/>
              </a:spcBef>
              <a:spcAft>
                <a:spcPts val="0"/>
              </a:spcAft>
              <a:buNone/>
            </a:pPr>
            <a:r>
              <a:t/>
            </a:r>
            <a:endParaRPr sz="2700">
              <a:solidFill>
                <a:schemeClr val="lt1"/>
              </a:solidFill>
              <a:latin typeface="Montserrat Medium"/>
              <a:ea typeface="Montserrat Medium"/>
              <a:cs typeface="Montserrat Medium"/>
              <a:sym typeface="Montserrat Medium"/>
            </a:endParaRPr>
          </a:p>
        </p:txBody>
      </p:sp>
      <p:pic>
        <p:nvPicPr>
          <p:cNvPr id="493" name="Google Shape;493;p61"/>
          <p:cNvPicPr preferRelativeResize="0"/>
          <p:nvPr/>
        </p:nvPicPr>
        <p:blipFill>
          <a:blip r:embed="rId4">
            <a:alphaModFix/>
          </a:blip>
          <a:stretch>
            <a:fillRect/>
          </a:stretch>
        </p:blipFill>
        <p:spPr>
          <a:xfrm>
            <a:off x="6766750" y="99500"/>
            <a:ext cx="2323224" cy="519550"/>
          </a:xfrm>
          <a:prstGeom prst="rect">
            <a:avLst/>
          </a:prstGeom>
          <a:noFill/>
          <a:ln>
            <a:noFill/>
          </a:ln>
        </p:spPr>
      </p:pic>
      <p:pic>
        <p:nvPicPr>
          <p:cNvPr id="494" name="Google Shape;494;p61"/>
          <p:cNvPicPr preferRelativeResize="0"/>
          <p:nvPr/>
        </p:nvPicPr>
        <p:blipFill>
          <a:blip r:embed="rId5">
            <a:alphaModFix/>
          </a:blip>
          <a:stretch>
            <a:fillRect/>
          </a:stretch>
        </p:blipFill>
        <p:spPr>
          <a:xfrm>
            <a:off x="7101600" y="802597"/>
            <a:ext cx="1653525" cy="8267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7"/>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81" name="Google Shape;81;p17"/>
          <p:cNvSpPr txBox="1"/>
          <p:nvPr/>
        </p:nvSpPr>
        <p:spPr>
          <a:xfrm>
            <a:off x="842400" y="690250"/>
            <a:ext cx="7459200" cy="329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u="sng">
                <a:solidFill>
                  <a:schemeClr val="lt1"/>
                </a:solidFill>
                <a:latin typeface="Montserrat"/>
                <a:ea typeface="Montserrat"/>
                <a:cs typeface="Montserrat"/>
                <a:sym typeface="Montserrat"/>
              </a:rPr>
              <a:t>Aims and Scope of Workshop</a:t>
            </a:r>
            <a:endParaRPr b="1" sz="2200" u="sng">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2200" u="sng">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200">
                <a:solidFill>
                  <a:schemeClr val="lt1"/>
                </a:solidFill>
              </a:rPr>
              <a:t>Participants should ideally have:</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n" sz="1200">
                <a:solidFill>
                  <a:schemeClr val="lt1"/>
                </a:solidFill>
              </a:rPr>
              <a:t>Basic python programming knowledge</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n" sz="1200">
                <a:solidFill>
                  <a:schemeClr val="lt1"/>
                </a:solidFill>
              </a:rPr>
              <a:t>Basic knowledge of Machine Learning</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n" sz="1200">
                <a:solidFill>
                  <a:schemeClr val="lt1"/>
                </a:solidFill>
              </a:rPr>
              <a:t>Basic idea of Neural Networks</a:t>
            </a:r>
            <a:endParaRPr sz="1200">
              <a:solidFill>
                <a:schemeClr val="lt1"/>
              </a:solidFill>
            </a:endParaRPr>
          </a:p>
          <a:p>
            <a:pPr indent="0" lvl="0" marL="0" rtl="0" algn="l">
              <a:lnSpc>
                <a:spcPct val="150000"/>
              </a:lnSpc>
              <a:spcBef>
                <a:spcPts val="0"/>
              </a:spcBef>
              <a:spcAft>
                <a:spcPts val="0"/>
              </a:spcAft>
              <a:buNone/>
            </a:pPr>
            <a:r>
              <a:t/>
            </a:r>
            <a:endParaRPr sz="1200">
              <a:solidFill>
                <a:schemeClr val="lt1"/>
              </a:solidFill>
            </a:endParaRPr>
          </a:p>
          <a:p>
            <a:pPr indent="0" lvl="0" marL="0" rtl="0" algn="l">
              <a:lnSpc>
                <a:spcPct val="150000"/>
              </a:lnSpc>
              <a:spcBef>
                <a:spcPts val="0"/>
              </a:spcBef>
              <a:spcAft>
                <a:spcPts val="0"/>
              </a:spcAft>
              <a:buNone/>
            </a:pPr>
            <a:r>
              <a:rPr lang="en" sz="1200">
                <a:solidFill>
                  <a:schemeClr val="lt1"/>
                </a:solidFill>
              </a:rPr>
              <a:t>Goals for this Workshop is for participants to:</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n" sz="1200">
                <a:solidFill>
                  <a:schemeClr val="lt1"/>
                </a:solidFill>
              </a:rPr>
              <a:t>Understand the types of problems that Computer Vision tackles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n" sz="1200">
                <a:solidFill>
                  <a:schemeClr val="lt1"/>
                </a:solidFill>
              </a:rPr>
              <a:t>Understand the basic theory of Convolutional Neural Networks (CNN)</a:t>
            </a:r>
            <a:endParaRPr sz="1200">
              <a:solidFill>
                <a:schemeClr val="lt1"/>
              </a:solidFill>
            </a:endParaRPr>
          </a:p>
          <a:p>
            <a:pPr indent="-317500" lvl="0" marL="457200" rtl="0" algn="l">
              <a:lnSpc>
                <a:spcPct val="150000"/>
              </a:lnSpc>
              <a:spcBef>
                <a:spcPts val="0"/>
              </a:spcBef>
              <a:spcAft>
                <a:spcPts val="0"/>
              </a:spcAft>
              <a:buClr>
                <a:schemeClr val="lt1"/>
              </a:buClr>
              <a:buSzPts val="1400"/>
              <a:buChar char="●"/>
            </a:pPr>
            <a:r>
              <a:rPr lang="en" sz="1100">
                <a:solidFill>
                  <a:schemeClr val="lt1"/>
                </a:solidFill>
              </a:rPr>
              <a:t>I</a:t>
            </a:r>
            <a:r>
              <a:rPr lang="en" sz="1200">
                <a:solidFill>
                  <a:schemeClr val="lt1"/>
                </a:solidFill>
              </a:rPr>
              <a:t>mplement image classification in Google Collab</a:t>
            </a:r>
            <a:endParaRPr b="1" sz="2200" u="sng">
              <a:solidFill>
                <a:schemeClr val="lt1"/>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62"/>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https://bit.ly/3RajHCU</a:t>
            </a:r>
            <a:endParaRPr/>
          </a:p>
        </p:txBody>
      </p:sp>
      <p:sp>
        <p:nvSpPr>
          <p:cNvPr id="500" name="Google Shape;500;p62"/>
          <p:cNvSpPr txBox="1"/>
          <p:nvPr/>
        </p:nvSpPr>
        <p:spPr>
          <a:xfrm>
            <a:off x="1385250" y="873750"/>
            <a:ext cx="6373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chemeClr val="lt1"/>
                </a:solidFill>
                <a:latin typeface="Montserrat SemiBold"/>
                <a:ea typeface="Montserrat SemiBold"/>
                <a:cs typeface="Montserrat SemiBold"/>
                <a:sym typeface="Montserrat SemiBold"/>
              </a:rPr>
              <a:t>Thank you!</a:t>
            </a:r>
            <a:endParaRPr sz="3600">
              <a:solidFill>
                <a:schemeClr val="lt1"/>
              </a:solidFill>
              <a:latin typeface="Montserrat SemiBold"/>
              <a:ea typeface="Montserrat SemiBold"/>
              <a:cs typeface="Montserrat SemiBold"/>
              <a:sym typeface="Montserrat SemiBold"/>
            </a:endParaRPr>
          </a:p>
        </p:txBody>
      </p:sp>
      <p:sp>
        <p:nvSpPr>
          <p:cNvPr id="501" name="Google Shape;501;p62"/>
          <p:cNvSpPr txBox="1"/>
          <p:nvPr/>
        </p:nvSpPr>
        <p:spPr>
          <a:xfrm>
            <a:off x="5371650" y="1799925"/>
            <a:ext cx="257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https://bit.ly/3RajHCU</a:t>
            </a:r>
            <a:endParaRPr sz="1800">
              <a:solidFill>
                <a:schemeClr val="lt1"/>
              </a:solidFill>
            </a:endParaRPr>
          </a:p>
        </p:txBody>
      </p:sp>
      <p:sp>
        <p:nvSpPr>
          <p:cNvPr id="502" name="Google Shape;502;p62"/>
          <p:cNvSpPr txBox="1"/>
          <p:nvPr/>
        </p:nvSpPr>
        <p:spPr>
          <a:xfrm>
            <a:off x="994550" y="2063850"/>
            <a:ext cx="3748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Please do our feedback form so we can </a:t>
            </a:r>
            <a:r>
              <a:rPr lang="en" sz="1800">
                <a:solidFill>
                  <a:schemeClr val="lt1"/>
                </a:solidFill>
              </a:rPr>
              <a:t>improve</a:t>
            </a:r>
            <a:r>
              <a:rPr lang="en" sz="1800">
                <a:solidFill>
                  <a:schemeClr val="lt1"/>
                </a:solidFill>
              </a:rPr>
              <a:t> our future workshops!</a:t>
            </a:r>
            <a:endParaRPr sz="1800">
              <a:solidFill>
                <a:schemeClr val="lt1"/>
              </a:solidFill>
            </a:endParaRPr>
          </a:p>
        </p:txBody>
      </p:sp>
      <p:pic>
        <p:nvPicPr>
          <p:cNvPr id="503" name="Google Shape;503;p62"/>
          <p:cNvPicPr preferRelativeResize="0"/>
          <p:nvPr/>
        </p:nvPicPr>
        <p:blipFill>
          <a:blip r:embed="rId4">
            <a:alphaModFix/>
          </a:blip>
          <a:stretch>
            <a:fillRect/>
          </a:stretch>
        </p:blipFill>
        <p:spPr>
          <a:xfrm>
            <a:off x="5473675" y="2352356"/>
            <a:ext cx="2371450" cy="2357150"/>
          </a:xfrm>
          <a:prstGeom prst="rect">
            <a:avLst/>
          </a:prstGeom>
          <a:noFill/>
          <a:ln>
            <a:noFill/>
          </a:ln>
        </p:spPr>
      </p:pic>
      <p:sp>
        <p:nvSpPr>
          <p:cNvPr id="504" name="Google Shape;504;p62"/>
          <p:cNvSpPr txBox="1"/>
          <p:nvPr/>
        </p:nvSpPr>
        <p:spPr>
          <a:xfrm>
            <a:off x="586350" y="4186050"/>
            <a:ext cx="423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202124"/>
                </a:solidFill>
                <a:highlight>
                  <a:srgbClr val="FF9900"/>
                </a:highlight>
              </a:rPr>
              <a:t>Follow us on Instagram (@mlda_at_eee_ntu) and LinkedIn to stay up to date with our activities!</a:t>
            </a:r>
            <a:endParaRPr sz="1600">
              <a:highlight>
                <a:srgbClr val="FF99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8"/>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87" name="Google Shape;87;p18"/>
          <p:cNvSpPr txBox="1"/>
          <p:nvPr/>
        </p:nvSpPr>
        <p:spPr>
          <a:xfrm>
            <a:off x="541950" y="604025"/>
            <a:ext cx="8060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Montserrat SemiBold"/>
                <a:ea typeface="Montserrat SemiBold"/>
                <a:cs typeface="Montserrat SemiBold"/>
                <a:sym typeface="Montserrat SemiBold"/>
              </a:rPr>
              <a:t>Try to Answer those questions at the end of day</a:t>
            </a:r>
            <a:endParaRPr sz="2500">
              <a:solidFill>
                <a:schemeClr val="lt1"/>
              </a:solidFill>
              <a:latin typeface="Montserrat SemiBold"/>
              <a:ea typeface="Montserrat SemiBold"/>
              <a:cs typeface="Montserrat SemiBold"/>
              <a:sym typeface="Montserrat SemiBold"/>
            </a:endParaRPr>
          </a:p>
        </p:txBody>
      </p:sp>
      <p:sp>
        <p:nvSpPr>
          <p:cNvPr id="88" name="Google Shape;88;p18"/>
          <p:cNvSpPr txBox="1"/>
          <p:nvPr/>
        </p:nvSpPr>
        <p:spPr>
          <a:xfrm>
            <a:off x="702750" y="1255050"/>
            <a:ext cx="7738500" cy="22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900">
              <a:solidFill>
                <a:schemeClr val="lt1"/>
              </a:solidFill>
              <a:latin typeface="Montserrat"/>
              <a:ea typeface="Montserrat"/>
              <a:cs typeface="Montserrat"/>
              <a:sym typeface="Montserrat"/>
            </a:endParaRPr>
          </a:p>
          <a:p>
            <a:pPr indent="-361950" lvl="0" marL="457200" rtl="0" algn="l">
              <a:lnSpc>
                <a:spcPct val="115000"/>
              </a:lnSpc>
              <a:spcBef>
                <a:spcPts val="1000"/>
              </a:spcBef>
              <a:spcAft>
                <a:spcPts val="0"/>
              </a:spcAft>
              <a:buClr>
                <a:schemeClr val="lt1"/>
              </a:buClr>
              <a:buSzPts val="2100"/>
              <a:buAutoNum type="arabicPeriod"/>
            </a:pPr>
            <a:r>
              <a:rPr lang="en" sz="2100">
                <a:solidFill>
                  <a:schemeClr val="lt1"/>
                </a:solidFill>
              </a:rPr>
              <a:t>HOW DO OUR BRAINS WORK?</a:t>
            </a:r>
            <a:endParaRPr sz="2100">
              <a:solidFill>
                <a:schemeClr val="lt1"/>
              </a:solidFill>
            </a:endParaRPr>
          </a:p>
          <a:p>
            <a:pPr indent="-361950" lvl="0" marL="457200" rtl="0" algn="l">
              <a:lnSpc>
                <a:spcPct val="115000"/>
              </a:lnSpc>
              <a:spcBef>
                <a:spcPts val="0"/>
              </a:spcBef>
              <a:spcAft>
                <a:spcPts val="0"/>
              </a:spcAft>
              <a:buClr>
                <a:schemeClr val="lt1"/>
              </a:buClr>
              <a:buSzPts val="2100"/>
              <a:buAutoNum type="arabicPeriod"/>
            </a:pPr>
            <a:r>
              <a:rPr lang="en" sz="2100">
                <a:solidFill>
                  <a:schemeClr val="lt1"/>
                </a:solidFill>
              </a:rPr>
              <a:t>HOW DO CNN WORK?</a:t>
            </a:r>
            <a:endParaRPr sz="2100">
              <a:solidFill>
                <a:schemeClr val="lt1"/>
              </a:solidFill>
            </a:endParaRPr>
          </a:p>
          <a:p>
            <a:pPr indent="-361950" lvl="0" marL="457200" rtl="0" algn="l">
              <a:lnSpc>
                <a:spcPct val="115000"/>
              </a:lnSpc>
              <a:spcBef>
                <a:spcPts val="0"/>
              </a:spcBef>
              <a:spcAft>
                <a:spcPts val="0"/>
              </a:spcAft>
              <a:buClr>
                <a:schemeClr val="lt1"/>
              </a:buClr>
              <a:buSzPts val="2100"/>
              <a:buAutoNum type="arabicPeriod"/>
            </a:pPr>
            <a:r>
              <a:rPr lang="en" sz="2100">
                <a:solidFill>
                  <a:schemeClr val="lt1"/>
                </a:solidFill>
              </a:rPr>
              <a:t>HOW DO THEY SCAN IMAGES?</a:t>
            </a:r>
            <a:endParaRPr sz="2100">
              <a:solidFill>
                <a:schemeClr val="lt1"/>
              </a:solidFill>
            </a:endParaRPr>
          </a:p>
          <a:p>
            <a:pPr indent="-361950" lvl="0" marL="457200" rtl="0" algn="l">
              <a:lnSpc>
                <a:spcPct val="115000"/>
              </a:lnSpc>
              <a:spcBef>
                <a:spcPts val="0"/>
              </a:spcBef>
              <a:spcAft>
                <a:spcPts val="0"/>
              </a:spcAft>
              <a:buClr>
                <a:schemeClr val="lt1"/>
              </a:buClr>
              <a:buSzPts val="2100"/>
              <a:buAutoNum type="arabicPeriod"/>
            </a:pPr>
            <a:r>
              <a:rPr lang="en" sz="2100">
                <a:solidFill>
                  <a:schemeClr val="lt1"/>
                </a:solidFill>
              </a:rPr>
              <a:t>WHAT ARE THE STEPS THAT CONSTITUTE THE CNN'S PROCESS?</a:t>
            </a:r>
            <a:endParaRPr b="1" sz="11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94" name="Google Shape;94;p19"/>
          <p:cNvSpPr txBox="1"/>
          <p:nvPr/>
        </p:nvSpPr>
        <p:spPr>
          <a:xfrm>
            <a:off x="1385250" y="2202300"/>
            <a:ext cx="6373500" cy="738900"/>
          </a:xfrm>
          <a:prstGeom prst="rect">
            <a:avLst/>
          </a:prstGeom>
          <a:noFill/>
          <a:ln>
            <a:noFill/>
          </a:ln>
        </p:spPr>
        <p:txBody>
          <a:bodyPr anchorCtr="0" anchor="t" bIns="91425" lIns="91425" spcFirstLastPara="1" rIns="91425" wrap="square" tIns="91425">
            <a:spAutoFit/>
          </a:bodyPr>
          <a:lstStyle/>
          <a:p>
            <a:pPr indent="-457200" lvl="0" marL="457200" rtl="0" algn="ctr">
              <a:spcBef>
                <a:spcPts val="0"/>
              </a:spcBef>
              <a:spcAft>
                <a:spcPts val="0"/>
              </a:spcAft>
              <a:buClr>
                <a:schemeClr val="lt1"/>
              </a:buClr>
              <a:buSzPts val="3600"/>
              <a:buFont typeface="Montserrat SemiBold"/>
              <a:buAutoNum type="arabicPeriod"/>
            </a:pPr>
            <a:r>
              <a:rPr lang="en" sz="3600">
                <a:solidFill>
                  <a:schemeClr val="lt1"/>
                </a:solidFill>
                <a:latin typeface="Montserrat SemiBold"/>
                <a:ea typeface="Montserrat SemiBold"/>
                <a:cs typeface="Montserrat SemiBold"/>
                <a:sym typeface="Montserrat SemiBold"/>
              </a:rPr>
              <a:t>Computer Vision</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0" y="82189"/>
            <a:ext cx="9144001" cy="1235971"/>
          </a:xfrm>
          <a:prstGeom prst="rect">
            <a:avLst/>
          </a:prstGeom>
          <a:noFill/>
          <a:ln>
            <a:noFill/>
          </a:ln>
        </p:spPr>
      </p:pic>
      <p:pic>
        <p:nvPicPr>
          <p:cNvPr id="100" name="Google Shape;100;p20"/>
          <p:cNvPicPr preferRelativeResize="0"/>
          <p:nvPr/>
        </p:nvPicPr>
        <p:blipFill>
          <a:blip r:embed="rId4">
            <a:alphaModFix/>
          </a:blip>
          <a:stretch>
            <a:fillRect/>
          </a:stretch>
        </p:blipFill>
        <p:spPr>
          <a:xfrm>
            <a:off x="644508" y="1152463"/>
            <a:ext cx="7854990" cy="374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1"/>
          <p:cNvSpPr/>
          <p:nvPr/>
        </p:nvSpPr>
        <p:spPr>
          <a:xfrm>
            <a:off x="0" y="0"/>
            <a:ext cx="9144000" cy="5143500"/>
          </a:xfrm>
          <a:prstGeom prst="rect">
            <a:avLst/>
          </a:prstGeom>
          <a:solidFill>
            <a:srgbClr val="000000">
              <a:alpha val="67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106" name="Google Shape;106;p21"/>
          <p:cNvSpPr txBox="1"/>
          <p:nvPr/>
        </p:nvSpPr>
        <p:spPr>
          <a:xfrm>
            <a:off x="819925" y="2202300"/>
            <a:ext cx="757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latin typeface="Montserrat SemiBold"/>
                <a:ea typeface="Montserrat SemiBold"/>
                <a:cs typeface="Montserrat SemiBold"/>
                <a:sym typeface="Montserrat SemiBold"/>
              </a:rPr>
              <a:t>Type of Computer Vision Tasks</a:t>
            </a:r>
            <a:endParaRPr sz="3600">
              <a:solidFill>
                <a:schemeClr val="lt1"/>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